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3"/>
  </p:notesMasterIdLst>
  <p:handoutMasterIdLst>
    <p:handoutMasterId r:id="rId54"/>
  </p:handoutMasterIdLst>
  <p:sldIdLst>
    <p:sldId id="256" r:id="rId5"/>
    <p:sldId id="699" r:id="rId6"/>
    <p:sldId id="258" r:id="rId7"/>
    <p:sldId id="260" r:id="rId8"/>
    <p:sldId id="261" r:id="rId9"/>
    <p:sldId id="342" r:id="rId10"/>
    <p:sldId id="343" r:id="rId11"/>
    <p:sldId id="447" r:id="rId12"/>
    <p:sldId id="705" r:id="rId13"/>
    <p:sldId id="704" r:id="rId14"/>
    <p:sldId id="703" r:id="rId15"/>
    <p:sldId id="452" r:id="rId16"/>
    <p:sldId id="257" r:id="rId17"/>
    <p:sldId id="451" r:id="rId18"/>
    <p:sldId id="454" r:id="rId19"/>
    <p:sldId id="456" r:id="rId20"/>
    <p:sldId id="706" r:id="rId21"/>
    <p:sldId id="455" r:id="rId22"/>
    <p:sldId id="462" r:id="rId23"/>
    <p:sldId id="707" r:id="rId24"/>
    <p:sldId id="459" r:id="rId25"/>
    <p:sldId id="464" r:id="rId26"/>
    <p:sldId id="561" r:id="rId27"/>
    <p:sldId id="466" r:id="rId28"/>
    <p:sldId id="468" r:id="rId29"/>
    <p:sldId id="470" r:id="rId30"/>
    <p:sldId id="657" r:id="rId31"/>
    <p:sldId id="658" r:id="rId32"/>
    <p:sldId id="656" r:id="rId33"/>
    <p:sldId id="669" r:id="rId34"/>
    <p:sldId id="702" r:id="rId35"/>
    <p:sldId id="663" r:id="rId36"/>
    <p:sldId id="662" r:id="rId37"/>
    <p:sldId id="678" r:id="rId38"/>
    <p:sldId id="665" r:id="rId39"/>
    <p:sldId id="666" r:id="rId40"/>
    <p:sldId id="681" r:id="rId41"/>
    <p:sldId id="679" r:id="rId42"/>
    <p:sldId id="682" r:id="rId43"/>
    <p:sldId id="683" r:id="rId44"/>
    <p:sldId id="695" r:id="rId45"/>
    <p:sldId id="694" r:id="rId46"/>
    <p:sldId id="700" r:id="rId47"/>
    <p:sldId id="691" r:id="rId48"/>
    <p:sldId id="693" r:id="rId49"/>
    <p:sldId id="698" r:id="rId50"/>
    <p:sldId id="692" r:id="rId51"/>
    <p:sldId id="701" r:id="rId52"/>
  </p:sldIdLst>
  <p:sldSz cx="9144000" cy="5143500" type="screen16x9"/>
  <p:notesSz cx="6858000" cy="9144000"/>
  <p:embeddedFontLst>
    <p:embeddedFont>
      <p:font typeface="Montserrat Medium" panose="00000600000000000000" pitchFamily="2" charset="0"/>
      <p:regular r:id="rId55"/>
    </p:embeddedFont>
    <p:embeddedFont>
      <p:font typeface="Open Sans" panose="020B0606030504020204" pitchFamily="34" charset="0"/>
      <p:regular r:id="rId56"/>
      <p:bold r:id="rId57"/>
      <p:italic r:id="rId58"/>
      <p:boldItalic r:id="rId59"/>
    </p:embeddedFont>
    <p:embeddedFont>
      <p:font typeface="Oswald" panose="00000500000000000000"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5126" autoAdjust="0"/>
  </p:normalViewPr>
  <p:slideViewPr>
    <p:cSldViewPr snapToGrid="0">
      <p:cViewPr varScale="1">
        <p:scale>
          <a:sx n="86" d="100"/>
          <a:sy n="86"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1EE671-224A-4794-AF13-F3A1470AB218}" type="datetimeFigureOut">
              <a:rPr lang="fr-FR" smtClean="0"/>
              <a:t>28/06/2025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F45E17-7B68-4399-B08D-259B2BD71010}" type="slidenum">
              <a:rPr lang="fr-FR" smtClean="0"/>
              <a:t>‹N°›</a:t>
            </a:fld>
            <a:endParaRPr 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6488157a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6488157a4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8d86ff3bb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8d86ff3bb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stories.freepik.com/" TargetMode="External"/><Relationship Id="rId4" Type="http://schemas.openxmlformats.org/officeDocument/2006/relationships/hyperlink" Target="https://slack-redir.net/link?url=https://www.freepik.com/"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‹N°›</a:t>
            </a:fld>
            <a:endParaRPr lang="en-GB"/>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1"/>
          <p:cNvSpPr txBox="1">
            <a:spLocks noGrp="1"/>
          </p:cNvSpPr>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a:spLocks noGrp="1"/>
          </p:cNvSpPr>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20000" y="2601000"/>
            <a:ext cx="5565300" cy="55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4" name="Google Shape;114;p14"/>
          <p:cNvSpPr txBox="1">
            <a:spLocks noGrp="1"/>
          </p:cNvSpPr>
          <p:nvPr>
            <p:ph type="subTitle" idx="1"/>
          </p:nvPr>
        </p:nvSpPr>
        <p:spPr>
          <a:xfrm>
            <a:off x="720000" y="540000"/>
            <a:ext cx="55653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500"/>
              <a:buFont typeface="Montserrat Medium" panose="00000600000000000000"/>
              <a:buNone/>
              <a:defRPr sz="2800">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grpSp>
        <p:nvGrpSpPr>
          <p:cNvPr id="115" name="Google Shape;115;p14"/>
          <p:cNvGrpSpPr/>
          <p:nvPr/>
        </p:nvGrpSpPr>
        <p:grpSpPr>
          <a:xfrm rot="199848" flipH="1">
            <a:off x="1146238" y="3853117"/>
            <a:ext cx="581719" cy="921601"/>
            <a:chOff x="-1904298" y="1056455"/>
            <a:chExt cx="581725" cy="921611"/>
          </a:xfrm>
        </p:grpSpPr>
        <p:sp>
          <p:nvSpPr>
            <p:cNvPr id="116" name="Google Shape;116;p1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4"/>
          <p:cNvGrpSpPr/>
          <p:nvPr/>
        </p:nvGrpSpPr>
        <p:grpSpPr>
          <a:xfrm flipH="1">
            <a:off x="1561015" y="3934149"/>
            <a:ext cx="878448" cy="863379"/>
            <a:chOff x="-5358445" y="839844"/>
            <a:chExt cx="1391711" cy="1367837"/>
          </a:xfrm>
        </p:grpSpPr>
        <p:sp>
          <p:nvSpPr>
            <p:cNvPr id="119" name="Google Shape;119;p1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4"/>
          <p:cNvGrpSpPr/>
          <p:nvPr/>
        </p:nvGrpSpPr>
        <p:grpSpPr>
          <a:xfrm rot="1263781" flipH="1">
            <a:off x="538221" y="4030012"/>
            <a:ext cx="890375" cy="822935"/>
            <a:chOff x="-1855532" y="1600966"/>
            <a:chExt cx="890361" cy="822923"/>
          </a:xfrm>
        </p:grpSpPr>
        <p:sp>
          <p:nvSpPr>
            <p:cNvPr id="122" name="Google Shape;122;p1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1" y="2854047"/>
            <a:ext cx="9144001" cy="2289456"/>
            <a:chOff x="271750" y="2423875"/>
            <a:chExt cx="7077400" cy="1772025"/>
          </a:xfrm>
        </p:grpSpPr>
        <p:sp>
          <p:nvSpPr>
            <p:cNvPr id="125" name="Google Shape;125;p14"/>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grpSp>
        <p:nvGrpSpPr>
          <p:cNvPr id="132" name="Google Shape;132;p16"/>
          <p:cNvGrpSpPr/>
          <p:nvPr/>
        </p:nvGrpSpPr>
        <p:grpSpPr>
          <a:xfrm>
            <a:off x="440413" y="3605057"/>
            <a:ext cx="3748961" cy="1754140"/>
            <a:chOff x="440413" y="3605057"/>
            <a:chExt cx="3748961" cy="1754140"/>
          </a:xfrm>
        </p:grpSpPr>
        <p:sp>
          <p:nvSpPr>
            <p:cNvPr id="133" name="Google Shape;133;p16"/>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6"/>
            <p:cNvGrpSpPr/>
            <p:nvPr/>
          </p:nvGrpSpPr>
          <p:grpSpPr>
            <a:xfrm rot="1398551" flipH="1">
              <a:off x="1087893" y="3855029"/>
              <a:ext cx="1522160" cy="1254196"/>
              <a:chOff x="698956" y="6526827"/>
              <a:chExt cx="1522132" cy="1254173"/>
            </a:xfrm>
          </p:grpSpPr>
          <p:grpSp>
            <p:nvGrpSpPr>
              <p:cNvPr id="136" name="Google Shape;136;p16"/>
              <p:cNvGrpSpPr/>
              <p:nvPr/>
            </p:nvGrpSpPr>
            <p:grpSpPr>
              <a:xfrm>
                <a:off x="970014" y="6599642"/>
                <a:ext cx="1251074" cy="1089966"/>
                <a:chOff x="2227541" y="6011760"/>
                <a:chExt cx="2864180" cy="2495343"/>
              </a:xfrm>
            </p:grpSpPr>
            <p:sp>
              <p:nvSpPr>
                <p:cNvPr id="137" name="Google Shape;137;p16"/>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6"/>
                <p:cNvGrpSpPr/>
                <p:nvPr/>
              </p:nvGrpSpPr>
              <p:grpSpPr>
                <a:xfrm>
                  <a:off x="2227541" y="6635267"/>
                  <a:ext cx="2250382" cy="1871835"/>
                  <a:chOff x="2227541" y="6635267"/>
                  <a:chExt cx="2250382" cy="1871835"/>
                </a:xfrm>
              </p:grpSpPr>
              <p:sp>
                <p:nvSpPr>
                  <p:cNvPr id="139" name="Google Shape;139;p16"/>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 name="Google Shape;142;p16"/>
              <p:cNvGrpSpPr/>
              <p:nvPr/>
            </p:nvGrpSpPr>
            <p:grpSpPr>
              <a:xfrm>
                <a:off x="698956" y="6526827"/>
                <a:ext cx="761443" cy="1254173"/>
                <a:chOff x="1668617" y="5683195"/>
                <a:chExt cx="1743230" cy="2871275"/>
              </a:xfrm>
            </p:grpSpPr>
            <p:sp>
              <p:nvSpPr>
                <p:cNvPr id="143" name="Google Shape;143;p16"/>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6"/>
                <p:cNvGrpSpPr/>
                <p:nvPr/>
              </p:nvGrpSpPr>
              <p:grpSpPr>
                <a:xfrm>
                  <a:off x="2252110" y="6027996"/>
                  <a:ext cx="1159737" cy="2526474"/>
                  <a:chOff x="2252110" y="6027996"/>
                  <a:chExt cx="1159737" cy="2526474"/>
                </a:xfrm>
              </p:grpSpPr>
              <p:sp>
                <p:nvSpPr>
                  <p:cNvPr id="145" name="Google Shape;145;p16"/>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9" name="Google Shape;149;p16"/>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2" name="Google Shape;152;p17"/>
          <p:cNvSpPr txBox="1">
            <a:spLocks noGrp="1"/>
          </p:cNvSpPr>
          <p:nvPr>
            <p:ph type="body" idx="1"/>
          </p:nvPr>
        </p:nvSpPr>
        <p:spPr>
          <a:xfrm>
            <a:off x="2154150" y="1343963"/>
            <a:ext cx="48357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53" name="Google Shape;153;p17"/>
          <p:cNvGrpSpPr/>
          <p:nvPr/>
        </p:nvGrpSpPr>
        <p:grpSpPr>
          <a:xfrm flipH="1">
            <a:off x="5411725" y="3605057"/>
            <a:ext cx="3748961" cy="1754140"/>
            <a:chOff x="440413" y="3605057"/>
            <a:chExt cx="3748961" cy="1754140"/>
          </a:xfrm>
        </p:grpSpPr>
        <p:sp>
          <p:nvSpPr>
            <p:cNvPr id="154" name="Google Shape;154;p17"/>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7"/>
            <p:cNvGrpSpPr/>
            <p:nvPr/>
          </p:nvGrpSpPr>
          <p:grpSpPr>
            <a:xfrm rot="1398551" flipH="1">
              <a:off x="1087893" y="3855029"/>
              <a:ext cx="1522160" cy="1254196"/>
              <a:chOff x="698956" y="6526827"/>
              <a:chExt cx="1522132" cy="1254173"/>
            </a:xfrm>
          </p:grpSpPr>
          <p:grpSp>
            <p:nvGrpSpPr>
              <p:cNvPr id="157" name="Google Shape;157;p17"/>
              <p:cNvGrpSpPr/>
              <p:nvPr/>
            </p:nvGrpSpPr>
            <p:grpSpPr>
              <a:xfrm>
                <a:off x="970014" y="6599642"/>
                <a:ext cx="1251074" cy="1089966"/>
                <a:chOff x="2227541" y="6011760"/>
                <a:chExt cx="2864180" cy="2495343"/>
              </a:xfrm>
            </p:grpSpPr>
            <p:sp>
              <p:nvSpPr>
                <p:cNvPr id="158" name="Google Shape;158;p17"/>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7"/>
                <p:cNvGrpSpPr/>
                <p:nvPr/>
              </p:nvGrpSpPr>
              <p:grpSpPr>
                <a:xfrm>
                  <a:off x="2227541" y="6635267"/>
                  <a:ext cx="2250382" cy="1871835"/>
                  <a:chOff x="2227541" y="6635267"/>
                  <a:chExt cx="2250382" cy="1871835"/>
                </a:xfrm>
              </p:grpSpPr>
              <p:sp>
                <p:nvSpPr>
                  <p:cNvPr id="160" name="Google Shape;160;p17"/>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17"/>
              <p:cNvGrpSpPr/>
              <p:nvPr/>
            </p:nvGrpSpPr>
            <p:grpSpPr>
              <a:xfrm>
                <a:off x="698956" y="6526827"/>
                <a:ext cx="761443" cy="1254173"/>
                <a:chOff x="1668617" y="5683195"/>
                <a:chExt cx="1743230" cy="2871275"/>
              </a:xfrm>
            </p:grpSpPr>
            <p:sp>
              <p:nvSpPr>
                <p:cNvPr id="164" name="Google Shape;164;p17"/>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7"/>
                <p:cNvGrpSpPr/>
                <p:nvPr/>
              </p:nvGrpSpPr>
              <p:grpSpPr>
                <a:xfrm>
                  <a:off x="2252110" y="6027996"/>
                  <a:ext cx="1159737" cy="2526474"/>
                  <a:chOff x="2252110" y="6027996"/>
                  <a:chExt cx="1159737" cy="2526474"/>
                </a:xfrm>
              </p:grpSpPr>
              <p:sp>
                <p:nvSpPr>
                  <p:cNvPr id="166" name="Google Shape;166;p17"/>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0" name="Google Shape;170;p17"/>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7"/>
          <p:cNvGrpSpPr/>
          <p:nvPr/>
        </p:nvGrpSpPr>
        <p:grpSpPr>
          <a:xfrm flipH="1">
            <a:off x="717526" y="-6"/>
            <a:ext cx="1430732" cy="1059983"/>
            <a:chOff x="7676452" y="-6"/>
            <a:chExt cx="1430732" cy="1059983"/>
          </a:xfrm>
        </p:grpSpPr>
        <p:grpSp>
          <p:nvGrpSpPr>
            <p:cNvPr id="172" name="Google Shape;172;p17"/>
            <p:cNvGrpSpPr/>
            <p:nvPr/>
          </p:nvGrpSpPr>
          <p:grpSpPr>
            <a:xfrm rot="10690018">
              <a:off x="7690194" y="79769"/>
              <a:ext cx="1152535" cy="877616"/>
              <a:chOff x="3077675" y="6690087"/>
              <a:chExt cx="2525088" cy="1922768"/>
            </a:xfrm>
          </p:grpSpPr>
          <p:sp>
            <p:nvSpPr>
              <p:cNvPr id="173" name="Google Shape;173;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7"/>
            <p:cNvGrpSpPr/>
            <p:nvPr/>
          </p:nvGrpSpPr>
          <p:grpSpPr>
            <a:xfrm rot="8905895">
              <a:off x="8402486" y="210113"/>
              <a:ext cx="491590" cy="778812"/>
              <a:chOff x="-1904298" y="1056455"/>
              <a:chExt cx="581725" cy="921611"/>
            </a:xfrm>
          </p:grpSpPr>
          <p:sp>
            <p:nvSpPr>
              <p:cNvPr id="178" name="Google Shape;178;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_1">
    <p:bg>
      <p:bgPr>
        <a:solidFill>
          <a:schemeClr val="lt1"/>
        </a:solidFill>
        <a:effectLst/>
      </p:bgPr>
    </p:bg>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3" name="Google Shape;183;p18"/>
          <p:cNvSpPr txBox="1">
            <a:spLocks noGrp="1"/>
          </p:cNvSpPr>
          <p:nvPr>
            <p:ph type="body" idx="1"/>
          </p:nvPr>
        </p:nvSpPr>
        <p:spPr>
          <a:xfrm>
            <a:off x="715050" y="1127100"/>
            <a:ext cx="7709100" cy="166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 name="Shape 184"/>
        <p:cNvGrpSpPr/>
        <p:nvPr/>
      </p:nvGrpSpPr>
      <p:grpSpPr>
        <a:xfrm>
          <a:off x="0" y="0"/>
          <a:ext cx="0" cy="0"/>
          <a:chOff x="0" y="0"/>
          <a:chExt cx="0" cy="0"/>
        </a:xfrm>
      </p:grpSpPr>
      <p:grpSp>
        <p:nvGrpSpPr>
          <p:cNvPr id="185" name="Google Shape;185;p19"/>
          <p:cNvGrpSpPr/>
          <p:nvPr/>
        </p:nvGrpSpPr>
        <p:grpSpPr>
          <a:xfrm rot="244921">
            <a:off x="647179" y="3832742"/>
            <a:ext cx="1145761" cy="872458"/>
            <a:chOff x="3077675" y="6690087"/>
            <a:chExt cx="2525088" cy="1922768"/>
          </a:xfrm>
        </p:grpSpPr>
        <p:sp>
          <p:nvSpPr>
            <p:cNvPr id="186" name="Google Shape;186;p19"/>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9"/>
          <p:cNvGrpSpPr/>
          <p:nvPr/>
        </p:nvGrpSpPr>
        <p:grpSpPr>
          <a:xfrm rot="-1537546">
            <a:off x="604994" y="3763987"/>
            <a:ext cx="488794" cy="774382"/>
            <a:chOff x="-1904298" y="1056455"/>
            <a:chExt cx="581725" cy="921611"/>
          </a:xfrm>
        </p:grpSpPr>
        <p:sp>
          <p:nvSpPr>
            <p:cNvPr id="191" name="Google Shape;191;p19"/>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7" name="Google Shape;197;p19"/>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9"/>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9" name="Google Shape;199;p19"/>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0" name="Google Shape;200;p19"/>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1" name="Google Shape;201;p19"/>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2" name="Google Shape;202;p19"/>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03" name="Google Shape;203;p19"/>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9"/>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7" name="Google Shape;207;p20"/>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08" name="Google Shape;208;p20"/>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209" name="Google Shape;209;p20"/>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10" name="Google Shape;210;p20"/>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1" name="Google Shape;211;p20"/>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12" name="Google Shape;212;p20"/>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213" name="Google Shape;213;p20"/>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14" name="Google Shape;214;p20"/>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215" name="Google Shape;215;p20"/>
          <p:cNvGrpSpPr/>
          <p:nvPr/>
        </p:nvGrpSpPr>
        <p:grpSpPr>
          <a:xfrm>
            <a:off x="7676452" y="-6"/>
            <a:ext cx="1430732" cy="1059983"/>
            <a:chOff x="7676452" y="-6"/>
            <a:chExt cx="1430732" cy="1059983"/>
          </a:xfrm>
        </p:grpSpPr>
        <p:grpSp>
          <p:nvGrpSpPr>
            <p:cNvPr id="216" name="Google Shape;216;p20"/>
            <p:cNvGrpSpPr/>
            <p:nvPr/>
          </p:nvGrpSpPr>
          <p:grpSpPr>
            <a:xfrm rot="10690018">
              <a:off x="7690194" y="79769"/>
              <a:ext cx="1152535" cy="877616"/>
              <a:chOff x="3077675" y="6690087"/>
              <a:chExt cx="2525088" cy="1922768"/>
            </a:xfrm>
          </p:grpSpPr>
          <p:sp>
            <p:nvSpPr>
              <p:cNvPr id="217" name="Google Shape;217;p20"/>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0"/>
            <p:cNvGrpSpPr/>
            <p:nvPr/>
          </p:nvGrpSpPr>
          <p:grpSpPr>
            <a:xfrm rot="8905895">
              <a:off x="8402486" y="210113"/>
              <a:ext cx="491590" cy="778812"/>
              <a:chOff x="-1904298" y="1056455"/>
              <a:chExt cx="581725" cy="921611"/>
            </a:xfrm>
          </p:grpSpPr>
          <p:sp>
            <p:nvSpPr>
              <p:cNvPr id="222" name="Google Shape;222;p2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2">
  <p:cSld name="CUSTOM_4_1_1">
    <p:bg>
      <p:bgPr>
        <a:solidFill>
          <a:schemeClr val="dk2"/>
        </a:solidFill>
        <a:effectLst/>
      </p:bgPr>
    </p:bg>
    <p:spTree>
      <p:nvGrpSpPr>
        <p:cNvPr id="1" name="Shape 225"/>
        <p:cNvGrpSpPr/>
        <p:nvPr/>
      </p:nvGrpSpPr>
      <p:grpSpPr>
        <a:xfrm>
          <a:off x="0" y="0"/>
          <a:ext cx="0" cy="0"/>
          <a:chOff x="0" y="0"/>
          <a:chExt cx="0" cy="0"/>
        </a:xfrm>
      </p:grpSpPr>
      <p:grpSp>
        <p:nvGrpSpPr>
          <p:cNvPr id="226" name="Google Shape;226;p21"/>
          <p:cNvGrpSpPr/>
          <p:nvPr/>
        </p:nvGrpSpPr>
        <p:grpSpPr>
          <a:xfrm flipH="1">
            <a:off x="717526" y="-6"/>
            <a:ext cx="1430732" cy="1059983"/>
            <a:chOff x="7676452" y="-6"/>
            <a:chExt cx="1430732" cy="1059983"/>
          </a:xfrm>
        </p:grpSpPr>
        <p:grpSp>
          <p:nvGrpSpPr>
            <p:cNvPr id="227" name="Google Shape;227;p21"/>
            <p:cNvGrpSpPr/>
            <p:nvPr/>
          </p:nvGrpSpPr>
          <p:grpSpPr>
            <a:xfrm rot="10690018">
              <a:off x="7690194" y="79769"/>
              <a:ext cx="1152535" cy="877616"/>
              <a:chOff x="3077675" y="6690087"/>
              <a:chExt cx="2525088" cy="1922768"/>
            </a:xfrm>
          </p:grpSpPr>
          <p:sp>
            <p:nvSpPr>
              <p:cNvPr id="228" name="Google Shape;228;p21"/>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21"/>
            <p:cNvGrpSpPr/>
            <p:nvPr/>
          </p:nvGrpSpPr>
          <p:grpSpPr>
            <a:xfrm rot="8905895">
              <a:off x="8402486" y="210113"/>
              <a:ext cx="491590" cy="778812"/>
              <a:chOff x="-1904298" y="1056455"/>
              <a:chExt cx="581725" cy="921611"/>
            </a:xfrm>
          </p:grpSpPr>
          <p:sp>
            <p:nvSpPr>
              <p:cNvPr id="233" name="Google Shape;233;p21"/>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1"/>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1"/>
          <p:cNvSpPr txBox="1">
            <a:spLocks noGrp="1"/>
          </p:cNvSpPr>
          <p:nvPr>
            <p:ph type="title"/>
          </p:nvPr>
        </p:nvSpPr>
        <p:spPr>
          <a:xfrm>
            <a:off x="1522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7" name="Google Shape;237;p21"/>
          <p:cNvSpPr txBox="1">
            <a:spLocks noGrp="1"/>
          </p:cNvSpPr>
          <p:nvPr>
            <p:ph type="subTitle" idx="1"/>
          </p:nvPr>
        </p:nvSpPr>
        <p:spPr>
          <a:xfrm>
            <a:off x="1522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38" name="Google Shape;238;p21"/>
          <p:cNvSpPr txBox="1">
            <a:spLocks noGrp="1"/>
          </p:cNvSpPr>
          <p:nvPr>
            <p:ph type="title" idx="2"/>
          </p:nvPr>
        </p:nvSpPr>
        <p:spPr>
          <a:xfrm>
            <a:off x="5374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9" name="Google Shape;239;p21"/>
          <p:cNvSpPr txBox="1">
            <a:spLocks noGrp="1"/>
          </p:cNvSpPr>
          <p:nvPr>
            <p:ph type="subTitle" idx="3"/>
          </p:nvPr>
        </p:nvSpPr>
        <p:spPr>
          <a:xfrm>
            <a:off x="5374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40" name="Google Shape;240;p21"/>
          <p:cNvSpPr txBox="1">
            <a:spLocks noGrp="1"/>
          </p:cNvSpPr>
          <p:nvPr>
            <p:ph type="title" idx="4"/>
          </p:nvPr>
        </p:nvSpPr>
        <p:spPr>
          <a:xfrm>
            <a:off x="1522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1" name="Google Shape;241;p21"/>
          <p:cNvSpPr txBox="1">
            <a:spLocks noGrp="1"/>
          </p:cNvSpPr>
          <p:nvPr>
            <p:ph type="subTitle" idx="5"/>
          </p:nvPr>
        </p:nvSpPr>
        <p:spPr>
          <a:xfrm>
            <a:off x="1522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42" name="Google Shape;242;p21"/>
          <p:cNvSpPr txBox="1">
            <a:spLocks noGrp="1"/>
          </p:cNvSpPr>
          <p:nvPr>
            <p:ph type="title" idx="6"/>
          </p:nvPr>
        </p:nvSpPr>
        <p:spPr>
          <a:xfrm>
            <a:off x="5374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3" name="Google Shape;243;p21"/>
          <p:cNvSpPr txBox="1">
            <a:spLocks noGrp="1"/>
          </p:cNvSpPr>
          <p:nvPr>
            <p:ph type="subTitle" idx="7"/>
          </p:nvPr>
        </p:nvSpPr>
        <p:spPr>
          <a:xfrm>
            <a:off x="5374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44" name="Google Shape;244;p21"/>
          <p:cNvSpPr txBox="1">
            <a:spLocks noGrp="1"/>
          </p:cNvSpPr>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3">
  <p:cSld name="CUSTOM_4_1_1_1">
    <p:bg>
      <p:bgPr>
        <a:solidFill>
          <a:schemeClr val="lt1"/>
        </a:solidFill>
        <a:effectLst/>
      </p:bgPr>
    </p:bg>
    <p:spTree>
      <p:nvGrpSpPr>
        <p:cNvPr id="1" name="Shape 245"/>
        <p:cNvGrpSpPr/>
        <p:nvPr/>
      </p:nvGrpSpPr>
      <p:grpSpPr>
        <a:xfrm>
          <a:off x="0" y="0"/>
          <a:ext cx="0" cy="0"/>
          <a:chOff x="0" y="0"/>
          <a:chExt cx="0" cy="0"/>
        </a:xfrm>
      </p:grpSpPr>
      <p:sp>
        <p:nvSpPr>
          <p:cNvPr id="246" name="Google Shape;246;p22"/>
          <p:cNvSpPr/>
          <p:nvPr/>
        </p:nvSpPr>
        <p:spPr>
          <a:xfrm flipH="1">
            <a:off x="1" y="2854047"/>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txBox="1">
            <a:spLocks noGrp="1"/>
          </p:cNvSpPr>
          <p:nvPr>
            <p:ph type="title"/>
          </p:nvPr>
        </p:nvSpPr>
        <p:spPr>
          <a:xfrm>
            <a:off x="1329000" y="147180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8" name="Google Shape;248;p22"/>
          <p:cNvSpPr txBox="1">
            <a:spLocks noGrp="1"/>
          </p:cNvSpPr>
          <p:nvPr>
            <p:ph type="subTitle" idx="1"/>
          </p:nvPr>
        </p:nvSpPr>
        <p:spPr>
          <a:xfrm>
            <a:off x="1329000" y="197945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49" name="Google Shape;249;p22"/>
          <p:cNvSpPr txBox="1">
            <a:spLocks noGrp="1"/>
          </p:cNvSpPr>
          <p:nvPr>
            <p:ph type="title" idx="2"/>
          </p:nvPr>
        </p:nvSpPr>
        <p:spPr>
          <a:xfrm>
            <a:off x="5568000" y="147180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0" name="Google Shape;250;p22"/>
          <p:cNvSpPr txBox="1">
            <a:spLocks noGrp="1"/>
          </p:cNvSpPr>
          <p:nvPr>
            <p:ph type="subTitle" idx="3"/>
          </p:nvPr>
        </p:nvSpPr>
        <p:spPr>
          <a:xfrm>
            <a:off x="5568000" y="197945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51" name="Google Shape;251;p22"/>
          <p:cNvSpPr txBox="1">
            <a:spLocks noGrp="1"/>
          </p:cNvSpPr>
          <p:nvPr>
            <p:ph type="title" idx="4"/>
          </p:nvPr>
        </p:nvSpPr>
        <p:spPr>
          <a:xfrm>
            <a:off x="1329000" y="330505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2" name="Google Shape;252;p22"/>
          <p:cNvSpPr txBox="1">
            <a:spLocks noGrp="1"/>
          </p:cNvSpPr>
          <p:nvPr>
            <p:ph type="subTitle" idx="5"/>
          </p:nvPr>
        </p:nvSpPr>
        <p:spPr>
          <a:xfrm>
            <a:off x="1329000" y="381270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53" name="Google Shape;253;p22"/>
          <p:cNvSpPr txBox="1">
            <a:spLocks noGrp="1"/>
          </p:cNvSpPr>
          <p:nvPr>
            <p:ph type="title" idx="6"/>
          </p:nvPr>
        </p:nvSpPr>
        <p:spPr>
          <a:xfrm>
            <a:off x="5568000" y="330505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4" name="Google Shape;254;p22"/>
          <p:cNvSpPr txBox="1">
            <a:spLocks noGrp="1"/>
          </p:cNvSpPr>
          <p:nvPr>
            <p:ph type="subTitle" idx="7"/>
          </p:nvPr>
        </p:nvSpPr>
        <p:spPr>
          <a:xfrm>
            <a:off x="5568000" y="381270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255" name="Google Shape;255;p22"/>
          <p:cNvSpPr txBox="1">
            <a:spLocks noGrp="1"/>
          </p:cNvSpPr>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6" name="Google Shape;256;p22"/>
          <p:cNvGrpSpPr/>
          <p:nvPr/>
        </p:nvGrpSpPr>
        <p:grpSpPr>
          <a:xfrm flipH="1">
            <a:off x="36826" y="-6"/>
            <a:ext cx="1430732" cy="1059983"/>
            <a:chOff x="7676452" y="-6"/>
            <a:chExt cx="1430732" cy="1059983"/>
          </a:xfrm>
        </p:grpSpPr>
        <p:grpSp>
          <p:nvGrpSpPr>
            <p:cNvPr id="257" name="Google Shape;257;p22"/>
            <p:cNvGrpSpPr/>
            <p:nvPr/>
          </p:nvGrpSpPr>
          <p:grpSpPr>
            <a:xfrm rot="10690018">
              <a:off x="7690194" y="79769"/>
              <a:ext cx="1152535" cy="877616"/>
              <a:chOff x="3077675" y="6690087"/>
              <a:chExt cx="2525088" cy="1922768"/>
            </a:xfrm>
          </p:grpSpPr>
          <p:sp>
            <p:nvSpPr>
              <p:cNvPr id="258" name="Google Shape;258;p2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22"/>
            <p:cNvGrpSpPr/>
            <p:nvPr/>
          </p:nvGrpSpPr>
          <p:grpSpPr>
            <a:xfrm rot="8905895">
              <a:off x="8402486" y="210113"/>
              <a:ext cx="491590" cy="778812"/>
              <a:chOff x="-1904298" y="1056455"/>
              <a:chExt cx="581725" cy="921611"/>
            </a:xfrm>
          </p:grpSpPr>
          <p:sp>
            <p:nvSpPr>
              <p:cNvPr id="263" name="Google Shape;263;p2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266"/>
        <p:cNvGrpSpPr/>
        <p:nvPr/>
      </p:nvGrpSpPr>
      <p:grpSpPr>
        <a:xfrm>
          <a:off x="0" y="0"/>
          <a:ext cx="0" cy="0"/>
          <a:chOff x="0" y="0"/>
          <a:chExt cx="0" cy="0"/>
        </a:xfrm>
      </p:grpSpPr>
      <p:grpSp>
        <p:nvGrpSpPr>
          <p:cNvPr id="267" name="Google Shape;267;p23"/>
          <p:cNvGrpSpPr/>
          <p:nvPr/>
        </p:nvGrpSpPr>
        <p:grpSpPr>
          <a:xfrm rot="199848" flipH="1">
            <a:off x="1146238" y="3853117"/>
            <a:ext cx="581719" cy="921601"/>
            <a:chOff x="-1904298" y="1056455"/>
            <a:chExt cx="581725" cy="921611"/>
          </a:xfrm>
        </p:grpSpPr>
        <p:sp>
          <p:nvSpPr>
            <p:cNvPr id="268" name="Google Shape;268;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23"/>
          <p:cNvGrpSpPr/>
          <p:nvPr/>
        </p:nvGrpSpPr>
        <p:grpSpPr>
          <a:xfrm flipH="1">
            <a:off x="1561015" y="3934149"/>
            <a:ext cx="878448" cy="863379"/>
            <a:chOff x="-5358445" y="839844"/>
            <a:chExt cx="1391711" cy="1367837"/>
          </a:xfrm>
        </p:grpSpPr>
        <p:sp>
          <p:nvSpPr>
            <p:cNvPr id="271" name="Google Shape;271;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3"/>
          <p:cNvGrpSpPr/>
          <p:nvPr/>
        </p:nvGrpSpPr>
        <p:grpSpPr>
          <a:xfrm rot="1263781" flipH="1">
            <a:off x="538221" y="4030012"/>
            <a:ext cx="890375" cy="822935"/>
            <a:chOff x="-1855532" y="1600966"/>
            <a:chExt cx="890361" cy="822923"/>
          </a:xfrm>
        </p:grpSpPr>
        <p:sp>
          <p:nvSpPr>
            <p:cNvPr id="274" name="Google Shape;274;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3"/>
          <p:cNvGrpSpPr/>
          <p:nvPr/>
        </p:nvGrpSpPr>
        <p:grpSpPr>
          <a:xfrm flipH="1">
            <a:off x="1" y="2854047"/>
            <a:ext cx="9144001" cy="2289456"/>
            <a:chOff x="271750" y="2423875"/>
            <a:chExt cx="7077400" cy="1772025"/>
          </a:xfrm>
        </p:grpSpPr>
        <p:sp>
          <p:nvSpPr>
            <p:cNvPr id="277" name="Google Shape;277;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23"/>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1" name="Google Shape;281;p23"/>
          <p:cNvSpPr txBox="1">
            <a:spLocks noGrp="1"/>
          </p:cNvSpPr>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82" name="Google Shape;282;p23"/>
          <p:cNvSpPr txBox="1">
            <a:spLocks noGrp="1"/>
          </p:cNvSpPr>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3" name="Google Shape;283;p23"/>
          <p:cNvSpPr txBox="1">
            <a:spLocks noGrp="1"/>
          </p:cNvSpPr>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84" name="Google Shape;284;p23"/>
          <p:cNvSpPr txBox="1">
            <a:spLocks noGrp="1"/>
          </p:cNvSpPr>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5" name="Google Shape;285;p23"/>
          <p:cNvSpPr txBox="1">
            <a:spLocks noGrp="1"/>
          </p:cNvSpPr>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86" name="Google Shape;286;p23"/>
          <p:cNvSpPr txBox="1">
            <a:spLocks noGrp="1"/>
          </p:cNvSpPr>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9" name="Google Shape;289;p24"/>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0" name="Google Shape;290;p24"/>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91" name="Google Shape;291;p24"/>
          <p:cNvSpPr txBox="1">
            <a:spLocks noGrp="1"/>
          </p:cNvSpPr>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2" name="Google Shape;292;p24"/>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93" name="Google Shape;293;p24"/>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4" name="Google Shape;294;p24"/>
          <p:cNvSpPr txBox="1">
            <a:spLocks noGrp="1"/>
          </p:cNvSpPr>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295"/>
        <p:cNvGrpSpPr/>
        <p:nvPr/>
      </p:nvGrpSpPr>
      <p:grpSpPr>
        <a:xfrm>
          <a:off x="0" y="0"/>
          <a:ext cx="0" cy="0"/>
          <a:chOff x="0" y="0"/>
          <a:chExt cx="0" cy="0"/>
        </a:xfrm>
      </p:grpSpPr>
      <p:grpSp>
        <p:nvGrpSpPr>
          <p:cNvPr id="296" name="Google Shape;296;p25"/>
          <p:cNvGrpSpPr/>
          <p:nvPr/>
        </p:nvGrpSpPr>
        <p:grpSpPr>
          <a:xfrm>
            <a:off x="-300" y="3427904"/>
            <a:ext cx="9143704" cy="1715603"/>
            <a:chOff x="377798" y="3469600"/>
            <a:chExt cx="7110743" cy="1334165"/>
          </a:xfrm>
        </p:grpSpPr>
        <p:sp>
          <p:nvSpPr>
            <p:cNvPr id="297" name="Google Shape;297;p25"/>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5"/>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301" name="Google Shape;301;p25"/>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2" name="Google Shape;302;p25"/>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3" name="Google Shape;303;p25"/>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4" name="Google Shape;304;p25"/>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5" name="Google Shape;305;p25"/>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6" name="Google Shape;306;p25"/>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26"/>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3" name="Google Shape;313;p26"/>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4" name="Google Shape;314;p26"/>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5" name="Google Shape;315;p26"/>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6" name="Google Shape;316;p26"/>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7" name="Google Shape;317;p26"/>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4">
  <p:cSld name="CUSTOM_8_1">
    <p:bg>
      <p:bgPr>
        <a:solidFill>
          <a:schemeClr val="dk2"/>
        </a:solidFill>
        <a:effectLst/>
      </p:bgPr>
    </p:bg>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0" name="Google Shape;320;p27"/>
          <p:cNvSpPr txBox="1">
            <a:spLocks noGrp="1"/>
          </p:cNvSpPr>
          <p:nvPr>
            <p:ph type="title" idx="2"/>
          </p:nvPr>
        </p:nvSpPr>
        <p:spPr>
          <a:xfrm>
            <a:off x="720000"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1" name="Google Shape;321;p27"/>
          <p:cNvSpPr txBox="1">
            <a:spLocks noGrp="1"/>
          </p:cNvSpPr>
          <p:nvPr>
            <p:ph type="subTitle" idx="1"/>
          </p:nvPr>
        </p:nvSpPr>
        <p:spPr>
          <a:xfrm>
            <a:off x="720000"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2" name="Google Shape;322;p27"/>
          <p:cNvSpPr txBox="1">
            <a:spLocks noGrp="1"/>
          </p:cNvSpPr>
          <p:nvPr>
            <p:ph type="title" idx="3"/>
          </p:nvPr>
        </p:nvSpPr>
        <p:spPr>
          <a:xfrm>
            <a:off x="3456581"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3" name="Google Shape;323;p27"/>
          <p:cNvSpPr txBox="1">
            <a:spLocks noGrp="1"/>
          </p:cNvSpPr>
          <p:nvPr>
            <p:ph type="subTitle" idx="4"/>
          </p:nvPr>
        </p:nvSpPr>
        <p:spPr>
          <a:xfrm>
            <a:off x="3457163"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4" name="Google Shape;324;p27"/>
          <p:cNvSpPr txBox="1">
            <a:spLocks noGrp="1"/>
          </p:cNvSpPr>
          <p:nvPr>
            <p:ph type="title" idx="5"/>
          </p:nvPr>
        </p:nvSpPr>
        <p:spPr>
          <a:xfrm>
            <a:off x="6194325"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5" name="Google Shape;325;p27"/>
          <p:cNvSpPr txBox="1">
            <a:spLocks noGrp="1"/>
          </p:cNvSpPr>
          <p:nvPr>
            <p:ph type="subTitle" idx="6"/>
          </p:nvPr>
        </p:nvSpPr>
        <p:spPr>
          <a:xfrm>
            <a:off x="6194325"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grpSp>
        <p:nvGrpSpPr>
          <p:cNvPr id="326" name="Google Shape;326;p27"/>
          <p:cNvGrpSpPr/>
          <p:nvPr/>
        </p:nvGrpSpPr>
        <p:grpSpPr>
          <a:xfrm flipH="1">
            <a:off x="36826" y="-6"/>
            <a:ext cx="1430732" cy="1059983"/>
            <a:chOff x="7676452" y="-6"/>
            <a:chExt cx="1430732" cy="1059983"/>
          </a:xfrm>
        </p:grpSpPr>
        <p:grpSp>
          <p:nvGrpSpPr>
            <p:cNvPr id="327" name="Google Shape;327;p27"/>
            <p:cNvGrpSpPr/>
            <p:nvPr/>
          </p:nvGrpSpPr>
          <p:grpSpPr>
            <a:xfrm rot="10690018">
              <a:off x="7690194" y="79769"/>
              <a:ext cx="1152535" cy="877616"/>
              <a:chOff x="3077675" y="6690087"/>
              <a:chExt cx="2525088" cy="1922768"/>
            </a:xfrm>
          </p:grpSpPr>
          <p:sp>
            <p:nvSpPr>
              <p:cNvPr id="328" name="Google Shape;328;p2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rot="8905895">
              <a:off x="8402486" y="210113"/>
              <a:ext cx="491590" cy="778812"/>
              <a:chOff x="-1904298" y="1056455"/>
              <a:chExt cx="581725" cy="921611"/>
            </a:xfrm>
          </p:grpSpPr>
          <p:sp>
            <p:nvSpPr>
              <p:cNvPr id="333" name="Google Shape;333;p2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7"/>
          <p:cNvGrpSpPr/>
          <p:nvPr/>
        </p:nvGrpSpPr>
        <p:grpSpPr>
          <a:xfrm flipH="1">
            <a:off x="5195593" y="4090039"/>
            <a:ext cx="3948417" cy="1053464"/>
            <a:chOff x="271750" y="3380525"/>
            <a:chExt cx="3056050" cy="815375"/>
          </a:xfrm>
        </p:grpSpPr>
        <p:sp>
          <p:nvSpPr>
            <p:cNvPr id="337" name="Google Shape;337;p27"/>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5">
  <p:cSld name="CUSTOM_3_1_2_1">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720000" y="291907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28"/>
          <p:cNvSpPr txBox="1">
            <a:spLocks noGrp="1"/>
          </p:cNvSpPr>
          <p:nvPr>
            <p:ph type="subTitle" idx="1"/>
          </p:nvPr>
        </p:nvSpPr>
        <p:spPr>
          <a:xfrm>
            <a:off x="720000" y="3426762"/>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342" name="Google Shape;342;p28"/>
          <p:cNvSpPr txBox="1">
            <a:spLocks noGrp="1"/>
          </p:cNvSpPr>
          <p:nvPr>
            <p:ph type="title" idx="2"/>
          </p:nvPr>
        </p:nvSpPr>
        <p:spPr>
          <a:xfrm>
            <a:off x="62638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3" name="Google Shape;343;p28"/>
          <p:cNvSpPr txBox="1">
            <a:spLocks noGrp="1"/>
          </p:cNvSpPr>
          <p:nvPr>
            <p:ph type="subTitle" idx="3"/>
          </p:nvPr>
        </p:nvSpPr>
        <p:spPr>
          <a:xfrm>
            <a:off x="6263800" y="3426750"/>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344" name="Google Shape;344;p28"/>
          <p:cNvSpPr txBox="1">
            <a:spLocks noGrp="1"/>
          </p:cNvSpPr>
          <p:nvPr>
            <p:ph type="title" idx="4"/>
          </p:nvPr>
        </p:nvSpPr>
        <p:spPr>
          <a:xfrm>
            <a:off x="34920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5" name="Google Shape;345;p28"/>
          <p:cNvSpPr txBox="1">
            <a:spLocks noGrp="1"/>
          </p:cNvSpPr>
          <p:nvPr>
            <p:ph type="subTitle" idx="5"/>
          </p:nvPr>
        </p:nvSpPr>
        <p:spPr>
          <a:xfrm>
            <a:off x="3492000" y="3426765"/>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346" name="Google Shape;346;p28"/>
          <p:cNvSpPr txBox="1">
            <a:spLocks noGrp="1"/>
          </p:cNvSpPr>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7" name="Google Shape;347;p28"/>
          <p:cNvGrpSpPr/>
          <p:nvPr/>
        </p:nvGrpSpPr>
        <p:grpSpPr>
          <a:xfrm>
            <a:off x="7676452" y="-6"/>
            <a:ext cx="1430732" cy="1059983"/>
            <a:chOff x="7676452" y="-6"/>
            <a:chExt cx="1430732" cy="1059983"/>
          </a:xfrm>
        </p:grpSpPr>
        <p:grpSp>
          <p:nvGrpSpPr>
            <p:cNvPr id="348" name="Google Shape;348;p28"/>
            <p:cNvGrpSpPr/>
            <p:nvPr/>
          </p:nvGrpSpPr>
          <p:grpSpPr>
            <a:xfrm rot="10690018">
              <a:off x="7690194" y="79769"/>
              <a:ext cx="1152535" cy="877616"/>
              <a:chOff x="3077675" y="6690087"/>
              <a:chExt cx="2525088" cy="1922768"/>
            </a:xfrm>
          </p:grpSpPr>
          <p:sp>
            <p:nvSpPr>
              <p:cNvPr id="349" name="Google Shape;349;p28"/>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28"/>
            <p:cNvGrpSpPr/>
            <p:nvPr/>
          </p:nvGrpSpPr>
          <p:grpSpPr>
            <a:xfrm rot="8905895">
              <a:off x="8402486" y="210113"/>
              <a:ext cx="491590" cy="778812"/>
              <a:chOff x="-1904298" y="1056455"/>
              <a:chExt cx="581725" cy="921611"/>
            </a:xfrm>
          </p:grpSpPr>
          <p:sp>
            <p:nvSpPr>
              <p:cNvPr id="354" name="Google Shape;354;p2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8"/>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28"/>
          <p:cNvGrpSpPr/>
          <p:nvPr/>
        </p:nvGrpSpPr>
        <p:grpSpPr>
          <a:xfrm>
            <a:off x="-7" y="4090039"/>
            <a:ext cx="3948417" cy="1053464"/>
            <a:chOff x="271750" y="3380525"/>
            <a:chExt cx="3056050" cy="815375"/>
          </a:xfrm>
        </p:grpSpPr>
        <p:sp>
          <p:nvSpPr>
            <p:cNvPr id="358" name="Google Shape;358;p2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1" name="Shape 360"/>
        <p:cNvGrpSpPr/>
        <p:nvPr/>
      </p:nvGrpSpPr>
      <p:grpSpPr>
        <a:xfrm>
          <a:off x="0" y="0"/>
          <a:ext cx="0" cy="0"/>
          <a:chOff x="0" y="0"/>
          <a:chExt cx="0" cy="0"/>
        </a:xfrm>
      </p:grpSpPr>
      <p:sp>
        <p:nvSpPr>
          <p:cNvPr id="361" name="Google Shape;361;p29"/>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362" name="Google Shape;362;p29"/>
          <p:cNvGrpSpPr/>
          <p:nvPr/>
        </p:nvGrpSpPr>
        <p:grpSpPr>
          <a:xfrm>
            <a:off x="5496559" y="4259725"/>
            <a:ext cx="3647441" cy="883785"/>
            <a:chOff x="5496559" y="4280025"/>
            <a:chExt cx="3647441" cy="883785"/>
          </a:xfrm>
        </p:grpSpPr>
        <p:sp>
          <p:nvSpPr>
            <p:cNvPr id="363" name="Google Shape;363;p29"/>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1" name="Shape 365"/>
        <p:cNvGrpSpPr/>
        <p:nvPr/>
      </p:nvGrpSpPr>
      <p:grpSpPr>
        <a:xfrm>
          <a:off x="0" y="0"/>
          <a:ext cx="0" cy="0"/>
          <a:chOff x="0" y="0"/>
          <a:chExt cx="0" cy="0"/>
        </a:xfrm>
      </p:grpSpPr>
      <p:grpSp>
        <p:nvGrpSpPr>
          <p:cNvPr id="366" name="Google Shape;366;p30"/>
          <p:cNvGrpSpPr/>
          <p:nvPr/>
        </p:nvGrpSpPr>
        <p:grpSpPr>
          <a:xfrm rot="-199848">
            <a:off x="7416046" y="3853117"/>
            <a:ext cx="581719" cy="921601"/>
            <a:chOff x="-1904298" y="1056455"/>
            <a:chExt cx="581725" cy="921611"/>
          </a:xfrm>
        </p:grpSpPr>
        <p:sp>
          <p:nvSpPr>
            <p:cNvPr id="367" name="Google Shape;367;p3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0"/>
          <p:cNvGrpSpPr/>
          <p:nvPr/>
        </p:nvGrpSpPr>
        <p:grpSpPr>
          <a:xfrm>
            <a:off x="6704539" y="3934149"/>
            <a:ext cx="878448" cy="863379"/>
            <a:chOff x="-5358445" y="839844"/>
            <a:chExt cx="1391711" cy="1367837"/>
          </a:xfrm>
        </p:grpSpPr>
        <p:sp>
          <p:nvSpPr>
            <p:cNvPr id="370" name="Google Shape;370;p30"/>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0"/>
          <p:cNvGrpSpPr/>
          <p:nvPr/>
        </p:nvGrpSpPr>
        <p:grpSpPr>
          <a:xfrm rot="-1263781">
            <a:off x="7715407" y="4030012"/>
            <a:ext cx="890375" cy="822935"/>
            <a:chOff x="-1855532" y="1600966"/>
            <a:chExt cx="890361" cy="822923"/>
          </a:xfrm>
        </p:grpSpPr>
        <p:sp>
          <p:nvSpPr>
            <p:cNvPr id="373" name="Google Shape;373;p30"/>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30"/>
          <p:cNvGrpSpPr/>
          <p:nvPr/>
        </p:nvGrpSpPr>
        <p:grpSpPr>
          <a:xfrm>
            <a:off x="1" y="2854047"/>
            <a:ext cx="9144001" cy="2289456"/>
            <a:chOff x="271750" y="2423875"/>
            <a:chExt cx="7077400" cy="1772025"/>
          </a:xfrm>
        </p:grpSpPr>
        <p:sp>
          <p:nvSpPr>
            <p:cNvPr id="376" name="Google Shape;376;p30"/>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0"/>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80" name="Google Shape;380;p30"/>
          <p:cNvSpPr txBox="1">
            <a:spLocks noGrp="1"/>
          </p:cNvSpPr>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381" name="Google Shape;381;p30"/>
          <p:cNvSpPr txBox="1">
            <a:spLocks noGrp="1"/>
          </p:cNvSpPr>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382" name="Google Shape;382;p30"/>
          <p:cNvSpPr txBox="1">
            <a:spLocks noGrp="1"/>
          </p:cNvSpPr>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383" name="Google Shape;383;p30"/>
          <p:cNvSpPr txBox="1">
            <a:spLocks noGrp="1"/>
          </p:cNvSpPr>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6" name="Google Shape;386;p31"/>
          <p:cNvSpPr txBox="1">
            <a:spLocks noGrp="1"/>
          </p:cNvSpPr>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7" name="Google Shape;387;p31"/>
          <p:cNvSpPr txBox="1">
            <a:spLocks noGrp="1"/>
          </p:cNvSpPr>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388" name="Google Shape;388;p31"/>
          <p:cNvSpPr txBox="1">
            <a:spLocks noGrp="1"/>
          </p:cNvSpPr>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9" name="Google Shape;389;p31"/>
          <p:cNvSpPr txBox="1">
            <a:spLocks noGrp="1"/>
          </p:cNvSpPr>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s 3">
  <p:cSld name="CUSTOM_3_1_1_1">
    <p:bg>
      <p:bgPr>
        <a:solidFill>
          <a:schemeClr val="dk2"/>
        </a:solidFill>
        <a:effectLst/>
      </p:bgPr>
    </p:bg>
    <p:spTree>
      <p:nvGrpSpPr>
        <p:cNvPr id="1" name="Shape 408"/>
        <p:cNvGrpSpPr/>
        <p:nvPr/>
      </p:nvGrpSpPr>
      <p:grpSpPr>
        <a:xfrm>
          <a:off x="0" y="0"/>
          <a:ext cx="0" cy="0"/>
          <a:chOff x="0" y="0"/>
          <a:chExt cx="0" cy="0"/>
        </a:xfrm>
      </p:grpSpPr>
      <p:sp>
        <p:nvSpPr>
          <p:cNvPr id="409" name="Google Shape;409;p32"/>
          <p:cNvSpPr txBox="1">
            <a:spLocks noGrp="1"/>
          </p:cNvSpPr>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0" name="Google Shape;410;p32"/>
          <p:cNvSpPr txBox="1">
            <a:spLocks noGrp="1"/>
          </p:cNvSpPr>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411" name="Google Shape;411;p32"/>
          <p:cNvSpPr txBox="1">
            <a:spLocks noGrp="1"/>
          </p:cNvSpPr>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2" name="Google Shape;412;p32"/>
          <p:cNvSpPr txBox="1">
            <a:spLocks noGrp="1"/>
          </p:cNvSpPr>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413" name="Google Shape;413;p32"/>
          <p:cNvSpPr txBox="1">
            <a:spLocks noGrp="1"/>
          </p:cNvSpPr>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 name="Google Shape;19;p4"/>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1"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txBox="1">
            <a:spLocks noGrp="1"/>
          </p:cNvSpPr>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9" name="Google Shape;449;p33"/>
          <p:cNvSpPr txBox="1">
            <a:spLocks noGrp="1"/>
          </p:cNvSpPr>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450" name="Google Shape;450;p33"/>
          <p:cNvSpPr txBox="1">
            <a:spLocks noGrp="1"/>
          </p:cNvSpPr>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1" name="Google Shape;451;p33"/>
          <p:cNvSpPr txBox="1">
            <a:spLocks noGrp="1"/>
          </p:cNvSpPr>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1" name="Shape 452"/>
        <p:cNvGrpSpPr/>
        <p:nvPr/>
      </p:nvGrpSpPr>
      <p:grpSpPr>
        <a:xfrm>
          <a:off x="0" y="0"/>
          <a:ext cx="0" cy="0"/>
          <a:chOff x="0" y="0"/>
          <a:chExt cx="0" cy="0"/>
        </a:xfrm>
      </p:grpSpPr>
      <p:sp>
        <p:nvSpPr>
          <p:cNvPr id="453" name="Google Shape;453;p3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4" name="Google Shape;454;p3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5" name="Google Shape;455;p3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56" name="Google Shape;456;p3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7" name="Google Shape;457;p3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58" name="Google Shape;458;p3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9" name="Google Shape;459;p3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0" name="Google Shape;460;p3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1" name="Google Shape;461;p3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2" name="Google Shape;462;p3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3" name="Google Shape;463;p3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4" name="Google Shape;464;p3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5" name="Google Shape;465;p3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6" name="Google Shape;466;p3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4"/>
          <p:cNvGrpSpPr/>
          <p:nvPr/>
        </p:nvGrpSpPr>
        <p:grpSpPr>
          <a:xfrm flipH="1">
            <a:off x="8087888" y="3307425"/>
            <a:ext cx="935500" cy="1873825"/>
            <a:chOff x="8208488" y="3307425"/>
            <a:chExt cx="935500" cy="1873825"/>
          </a:xfrm>
        </p:grpSpPr>
        <p:sp>
          <p:nvSpPr>
            <p:cNvPr id="469" name="Google Shape;469;p3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1" name="Shape 485"/>
        <p:cNvGrpSpPr/>
        <p:nvPr/>
      </p:nvGrpSpPr>
      <p:grpSpPr>
        <a:xfrm>
          <a:off x="0" y="0"/>
          <a:ext cx="0" cy="0"/>
          <a:chOff x="0" y="0"/>
          <a:chExt cx="0" cy="0"/>
        </a:xfrm>
      </p:grpSpPr>
      <p:sp>
        <p:nvSpPr>
          <p:cNvPr id="486" name="Google Shape;486;p35"/>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487" name="Google Shape;487;p35"/>
          <p:cNvGrpSpPr/>
          <p:nvPr/>
        </p:nvGrpSpPr>
        <p:grpSpPr>
          <a:xfrm>
            <a:off x="1" y="2854047"/>
            <a:ext cx="9144001" cy="2289456"/>
            <a:chOff x="271750" y="2423875"/>
            <a:chExt cx="7077400" cy="1772025"/>
          </a:xfrm>
        </p:grpSpPr>
        <p:sp>
          <p:nvSpPr>
            <p:cNvPr id="488" name="Google Shape;488;p3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491"/>
        <p:cNvGrpSpPr/>
        <p:nvPr/>
      </p:nvGrpSpPr>
      <p:grpSpPr>
        <a:xfrm>
          <a:off x="0" y="0"/>
          <a:ext cx="0" cy="0"/>
          <a:chOff x="0" y="0"/>
          <a:chExt cx="0" cy="0"/>
        </a:xfrm>
      </p:grpSpPr>
      <p:sp>
        <p:nvSpPr>
          <p:cNvPr id="492" name="Google Shape;492;p3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1" name="Shape 502"/>
        <p:cNvGrpSpPr/>
        <p:nvPr/>
      </p:nvGrpSpPr>
      <p:grpSpPr>
        <a:xfrm>
          <a:off x="0" y="0"/>
          <a:ext cx="0" cy="0"/>
          <a:chOff x="0" y="0"/>
          <a:chExt cx="0" cy="0"/>
        </a:xfrm>
      </p:grpSpPr>
      <p:sp>
        <p:nvSpPr>
          <p:cNvPr id="503" name="Google Shape;503;p37"/>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04" name="Google Shape;504;p37"/>
          <p:cNvGrpSpPr/>
          <p:nvPr/>
        </p:nvGrpSpPr>
        <p:grpSpPr>
          <a:xfrm>
            <a:off x="5978544" y="3960231"/>
            <a:ext cx="3165452" cy="1179524"/>
            <a:chOff x="5978544" y="3960231"/>
            <a:chExt cx="3165452" cy="1179524"/>
          </a:xfrm>
        </p:grpSpPr>
        <p:sp>
          <p:nvSpPr>
            <p:cNvPr id="505" name="Google Shape;505;p3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5">
  <p:cSld name="CUSTOM_7_1">
    <p:bg>
      <p:bgPr>
        <a:solidFill>
          <a:schemeClr val="dk2"/>
        </a:solidFill>
        <a:effectLst/>
      </p:bgPr>
    </p:bg>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6">
  <p:cSld name="CUSTOM_7_1_1">
    <p:bg>
      <p:bgPr>
        <a:solidFill>
          <a:schemeClr val="lt1"/>
        </a:solidFill>
        <a:effectLst/>
      </p:bgPr>
    </p:bg>
    <p:spTree>
      <p:nvGrpSpPr>
        <p:cNvPr id="1" name="Shape 529"/>
        <p:cNvGrpSpPr/>
        <p:nvPr/>
      </p:nvGrpSpPr>
      <p:grpSpPr>
        <a:xfrm>
          <a:off x="0" y="0"/>
          <a:ext cx="0" cy="0"/>
          <a:chOff x="0" y="0"/>
          <a:chExt cx="0" cy="0"/>
        </a:xfrm>
      </p:grpSpPr>
      <p:grpSp>
        <p:nvGrpSpPr>
          <p:cNvPr id="530" name="Google Shape;530;p39"/>
          <p:cNvGrpSpPr/>
          <p:nvPr/>
        </p:nvGrpSpPr>
        <p:grpSpPr>
          <a:xfrm>
            <a:off x="196876" y="-180405"/>
            <a:ext cx="2637197" cy="1754140"/>
            <a:chOff x="196876" y="-180405"/>
            <a:chExt cx="2637197" cy="1754140"/>
          </a:xfrm>
        </p:grpSpPr>
        <p:grpSp>
          <p:nvGrpSpPr>
            <p:cNvPr id="531" name="Google Shape;531;p39"/>
            <p:cNvGrpSpPr/>
            <p:nvPr/>
          </p:nvGrpSpPr>
          <p:grpSpPr>
            <a:xfrm rot="9401449">
              <a:off x="754395" y="69566"/>
              <a:ext cx="1522160" cy="1254196"/>
              <a:chOff x="698956" y="6526827"/>
              <a:chExt cx="1522132" cy="1254173"/>
            </a:xfrm>
          </p:grpSpPr>
          <p:grpSp>
            <p:nvGrpSpPr>
              <p:cNvPr id="532" name="Google Shape;532;p39"/>
              <p:cNvGrpSpPr/>
              <p:nvPr/>
            </p:nvGrpSpPr>
            <p:grpSpPr>
              <a:xfrm>
                <a:off x="970014" y="6599642"/>
                <a:ext cx="1251074" cy="1089966"/>
                <a:chOff x="2227541" y="6011760"/>
                <a:chExt cx="2864180" cy="2495343"/>
              </a:xfrm>
            </p:grpSpPr>
            <p:sp>
              <p:nvSpPr>
                <p:cNvPr id="533" name="Google Shape;533;p39"/>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9"/>
                <p:cNvGrpSpPr/>
                <p:nvPr/>
              </p:nvGrpSpPr>
              <p:grpSpPr>
                <a:xfrm>
                  <a:off x="2227541" y="6635267"/>
                  <a:ext cx="2250382" cy="1871835"/>
                  <a:chOff x="2227541" y="6635267"/>
                  <a:chExt cx="2250382" cy="1871835"/>
                </a:xfrm>
              </p:grpSpPr>
              <p:sp>
                <p:nvSpPr>
                  <p:cNvPr id="535" name="Google Shape;535;p39"/>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9"/>
              <p:cNvGrpSpPr/>
              <p:nvPr/>
            </p:nvGrpSpPr>
            <p:grpSpPr>
              <a:xfrm>
                <a:off x="698956" y="6526827"/>
                <a:ext cx="761443" cy="1254173"/>
                <a:chOff x="1668617" y="5683195"/>
                <a:chExt cx="1743230" cy="2871275"/>
              </a:xfrm>
            </p:grpSpPr>
            <p:sp>
              <p:nvSpPr>
                <p:cNvPr id="539" name="Google Shape;539;p39"/>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9"/>
                <p:cNvGrpSpPr/>
                <p:nvPr/>
              </p:nvGrpSpPr>
              <p:grpSpPr>
                <a:xfrm>
                  <a:off x="2252110" y="6027996"/>
                  <a:ext cx="1159737" cy="2526474"/>
                  <a:chOff x="2252110" y="6027996"/>
                  <a:chExt cx="1159737" cy="2526474"/>
                </a:xfrm>
              </p:grpSpPr>
              <p:sp>
                <p:nvSpPr>
                  <p:cNvPr id="541" name="Google Shape;541;p39"/>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5" name="Google Shape;545;p39"/>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9"/>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ly Title 7">
  <p:cSld name="CUSTOM_7_1_1_1">
    <p:bg>
      <p:bgPr>
        <a:solidFill>
          <a:schemeClr val="dk2"/>
        </a:solidFill>
        <a:effectLst/>
      </p:bgPr>
    </p:bg>
    <p:spTree>
      <p:nvGrpSpPr>
        <p:cNvPr id="1" name="Shape 547"/>
        <p:cNvGrpSpPr/>
        <p:nvPr/>
      </p:nvGrpSpPr>
      <p:grpSpPr>
        <a:xfrm>
          <a:off x="0" y="0"/>
          <a:ext cx="0" cy="0"/>
          <a:chOff x="0" y="0"/>
          <a:chExt cx="0" cy="0"/>
        </a:xfrm>
      </p:grpSpPr>
      <p:sp>
        <p:nvSpPr>
          <p:cNvPr id="548" name="Google Shape;548;p40"/>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49" name="Google Shape;549;p40"/>
          <p:cNvGrpSpPr/>
          <p:nvPr/>
        </p:nvGrpSpPr>
        <p:grpSpPr>
          <a:xfrm rot="10800000">
            <a:off x="5395038" y="-219600"/>
            <a:ext cx="3748961" cy="1754140"/>
            <a:chOff x="440413" y="3605057"/>
            <a:chExt cx="3748961" cy="1754140"/>
          </a:xfrm>
        </p:grpSpPr>
        <p:sp>
          <p:nvSpPr>
            <p:cNvPr id="550" name="Google Shape;550;p40"/>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rot="1398551" flipH="1">
              <a:off x="1087893" y="3855029"/>
              <a:ext cx="1522160" cy="1254196"/>
              <a:chOff x="698956" y="6526827"/>
              <a:chExt cx="1522132" cy="1254173"/>
            </a:xfrm>
          </p:grpSpPr>
          <p:grpSp>
            <p:nvGrpSpPr>
              <p:cNvPr id="553" name="Google Shape;553;p40"/>
              <p:cNvGrpSpPr/>
              <p:nvPr/>
            </p:nvGrpSpPr>
            <p:grpSpPr>
              <a:xfrm>
                <a:off x="970014" y="6599642"/>
                <a:ext cx="1251074" cy="1089966"/>
                <a:chOff x="2227541" y="6011760"/>
                <a:chExt cx="2864180" cy="2495343"/>
              </a:xfrm>
            </p:grpSpPr>
            <p:sp>
              <p:nvSpPr>
                <p:cNvPr id="554" name="Google Shape;55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40"/>
                <p:cNvGrpSpPr/>
                <p:nvPr/>
              </p:nvGrpSpPr>
              <p:grpSpPr>
                <a:xfrm>
                  <a:off x="2227541" y="6635267"/>
                  <a:ext cx="2250382" cy="1871835"/>
                  <a:chOff x="2227541" y="6635267"/>
                  <a:chExt cx="2250382" cy="1871835"/>
                </a:xfrm>
              </p:grpSpPr>
              <p:sp>
                <p:nvSpPr>
                  <p:cNvPr id="556" name="Google Shape;55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 name="Google Shape;559;p40"/>
              <p:cNvGrpSpPr/>
              <p:nvPr/>
            </p:nvGrpSpPr>
            <p:grpSpPr>
              <a:xfrm>
                <a:off x="698956" y="6526827"/>
                <a:ext cx="761443" cy="1254173"/>
                <a:chOff x="1668617" y="5683195"/>
                <a:chExt cx="1743230" cy="2871275"/>
              </a:xfrm>
            </p:grpSpPr>
            <p:sp>
              <p:nvSpPr>
                <p:cNvPr id="560" name="Google Shape;56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40"/>
                <p:cNvGrpSpPr/>
                <p:nvPr/>
              </p:nvGrpSpPr>
              <p:grpSpPr>
                <a:xfrm>
                  <a:off x="2252110" y="6027996"/>
                  <a:ext cx="1159737" cy="2526474"/>
                  <a:chOff x="2252110" y="6027996"/>
                  <a:chExt cx="1159737" cy="2526474"/>
                </a:xfrm>
              </p:grpSpPr>
              <p:sp>
                <p:nvSpPr>
                  <p:cNvPr id="562" name="Google Shape;56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6" name="Google Shape;566;p40"/>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ly Title 8">
  <p:cSld name="CUSTOM_7_1_1_2">
    <p:bg>
      <p:bgPr>
        <a:solidFill>
          <a:schemeClr val="lt1"/>
        </a:solidFill>
        <a:effectLst/>
      </p:bgPr>
    </p:bg>
    <p:spTree>
      <p:nvGrpSpPr>
        <p:cNvPr id="1" name="Shape 567"/>
        <p:cNvGrpSpPr/>
        <p:nvPr/>
      </p:nvGrpSpPr>
      <p:grpSpPr>
        <a:xfrm>
          <a:off x="0" y="0"/>
          <a:ext cx="0" cy="0"/>
          <a:chOff x="0" y="0"/>
          <a:chExt cx="0" cy="0"/>
        </a:xfrm>
      </p:grpSpPr>
      <p:grpSp>
        <p:nvGrpSpPr>
          <p:cNvPr id="568" name="Google Shape;568;p41"/>
          <p:cNvGrpSpPr/>
          <p:nvPr/>
        </p:nvGrpSpPr>
        <p:grpSpPr>
          <a:xfrm flipH="1">
            <a:off x="6290878" y="-180405"/>
            <a:ext cx="2637197" cy="1754140"/>
            <a:chOff x="196876" y="-180405"/>
            <a:chExt cx="2637197" cy="1754140"/>
          </a:xfrm>
        </p:grpSpPr>
        <p:grpSp>
          <p:nvGrpSpPr>
            <p:cNvPr id="569" name="Google Shape;569;p41"/>
            <p:cNvGrpSpPr/>
            <p:nvPr/>
          </p:nvGrpSpPr>
          <p:grpSpPr>
            <a:xfrm rot="9401449">
              <a:off x="754395" y="69566"/>
              <a:ext cx="1522160" cy="1254196"/>
              <a:chOff x="698956" y="6526827"/>
              <a:chExt cx="1522132" cy="1254173"/>
            </a:xfrm>
          </p:grpSpPr>
          <p:grpSp>
            <p:nvGrpSpPr>
              <p:cNvPr id="570" name="Google Shape;570;p41"/>
              <p:cNvGrpSpPr/>
              <p:nvPr/>
            </p:nvGrpSpPr>
            <p:grpSpPr>
              <a:xfrm>
                <a:off x="970014" y="6599642"/>
                <a:ext cx="1251074" cy="1089966"/>
                <a:chOff x="2227541" y="6011760"/>
                <a:chExt cx="2864180" cy="2495343"/>
              </a:xfrm>
            </p:grpSpPr>
            <p:sp>
              <p:nvSpPr>
                <p:cNvPr id="571" name="Google Shape;571;p4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41"/>
                <p:cNvGrpSpPr/>
                <p:nvPr/>
              </p:nvGrpSpPr>
              <p:grpSpPr>
                <a:xfrm>
                  <a:off x="2227541" y="6635267"/>
                  <a:ext cx="2250382" cy="1871835"/>
                  <a:chOff x="2227541" y="6635267"/>
                  <a:chExt cx="2250382" cy="1871835"/>
                </a:xfrm>
              </p:grpSpPr>
              <p:sp>
                <p:nvSpPr>
                  <p:cNvPr id="573" name="Google Shape;573;p4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 name="Google Shape;576;p41"/>
              <p:cNvGrpSpPr/>
              <p:nvPr/>
            </p:nvGrpSpPr>
            <p:grpSpPr>
              <a:xfrm>
                <a:off x="698956" y="6526827"/>
                <a:ext cx="761443" cy="1254173"/>
                <a:chOff x="1668617" y="5683195"/>
                <a:chExt cx="1743230" cy="2871275"/>
              </a:xfrm>
            </p:grpSpPr>
            <p:sp>
              <p:nvSpPr>
                <p:cNvPr id="577" name="Google Shape;577;p4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41"/>
                <p:cNvGrpSpPr/>
                <p:nvPr/>
              </p:nvGrpSpPr>
              <p:grpSpPr>
                <a:xfrm>
                  <a:off x="2252110" y="6027996"/>
                  <a:ext cx="1159737" cy="2526474"/>
                  <a:chOff x="2252110" y="6027996"/>
                  <a:chExt cx="1159737" cy="2526474"/>
                </a:xfrm>
              </p:grpSpPr>
              <p:sp>
                <p:nvSpPr>
                  <p:cNvPr id="579" name="Google Shape;579;p4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 name="Google Shape;583;p4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4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ly Title 9">
  <p:cSld name="CUSTOM_15_2">
    <p:spTree>
      <p:nvGrpSpPr>
        <p:cNvPr id="1" name="Shape 585"/>
        <p:cNvGrpSpPr/>
        <p:nvPr/>
      </p:nvGrpSpPr>
      <p:grpSpPr>
        <a:xfrm>
          <a:off x="0" y="0"/>
          <a:ext cx="0" cy="0"/>
          <a:chOff x="0" y="0"/>
          <a:chExt cx="0" cy="0"/>
        </a:xfrm>
      </p:grpSpPr>
      <p:sp>
        <p:nvSpPr>
          <p:cNvPr id="586" name="Google Shape;586;p42"/>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87" name="Google Shape;587;p42"/>
          <p:cNvGrpSpPr/>
          <p:nvPr/>
        </p:nvGrpSpPr>
        <p:grpSpPr>
          <a:xfrm flipH="1">
            <a:off x="1" y="2854047"/>
            <a:ext cx="9144001" cy="2289456"/>
            <a:chOff x="271750" y="2423875"/>
            <a:chExt cx="7077400" cy="1772025"/>
          </a:xfrm>
        </p:grpSpPr>
        <p:sp>
          <p:nvSpPr>
            <p:cNvPr id="588" name="Google Shape;588;p42"/>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696300" y="551956"/>
            <a:ext cx="775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706525" y="1997919"/>
            <a:ext cx="3629100" cy="2621400"/>
          </a:xfrm>
          <a:prstGeom prst="rect">
            <a:avLst/>
          </a:prstGeom>
        </p:spPr>
        <p:txBody>
          <a:bodyPr spcFirstLastPara="1" wrap="square" lIns="91425" tIns="91425" rIns="91425" bIns="91425" anchor="t" anchorCtr="0">
            <a:noAutofit/>
          </a:bodyPr>
          <a:lstStyle>
            <a:lvl1pPr marL="457200" lvl="0" indent="-304800">
              <a:spcBef>
                <a:spcPts val="300"/>
              </a:spcBef>
              <a:spcAft>
                <a:spcPts val="0"/>
              </a:spcAft>
              <a:buSzPts val="12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a:endParaRPr/>
          </a:p>
        </p:txBody>
      </p:sp>
      <p:sp>
        <p:nvSpPr>
          <p:cNvPr id="34" name="Google Shape;34;p5"/>
          <p:cNvSpPr txBox="1">
            <a:spLocks noGrp="1"/>
          </p:cNvSpPr>
          <p:nvPr>
            <p:ph type="body" idx="2"/>
          </p:nvPr>
        </p:nvSpPr>
        <p:spPr>
          <a:xfrm>
            <a:off x="4808271" y="1997919"/>
            <a:ext cx="3629100" cy="2621400"/>
          </a:xfrm>
          <a:prstGeom prst="rect">
            <a:avLst/>
          </a:prstGeom>
        </p:spPr>
        <p:txBody>
          <a:bodyPr spcFirstLastPara="1" wrap="square" lIns="91425" tIns="91425" rIns="91425" bIns="91425" anchor="t" anchorCtr="0">
            <a:noAutofit/>
          </a:bodyPr>
          <a:lstStyle>
            <a:lvl1pPr marL="457200" lvl="0" indent="-298450">
              <a:spcBef>
                <a:spcPts val="300"/>
              </a:spcBef>
              <a:spcAft>
                <a:spcPts val="0"/>
              </a:spcAft>
              <a:buSzPts val="11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CUSTOM_6_2_1">
    <p:spTree>
      <p:nvGrpSpPr>
        <p:cNvPr id="1" name="Shape 591"/>
        <p:cNvGrpSpPr/>
        <p:nvPr/>
      </p:nvGrpSpPr>
      <p:grpSpPr>
        <a:xfrm>
          <a:off x="0" y="0"/>
          <a:ext cx="0" cy="0"/>
          <a:chOff x="0" y="0"/>
          <a:chExt cx="0" cy="0"/>
        </a:xfrm>
      </p:grpSpPr>
      <p:sp>
        <p:nvSpPr>
          <p:cNvPr id="592" name="Google Shape;592;p43"/>
          <p:cNvSpPr txBox="1">
            <a:spLocks noGrp="1"/>
          </p:cNvSpPr>
          <p:nvPr>
            <p:ph type="sldNum" idx="12"/>
          </p:nvPr>
        </p:nvSpPr>
        <p:spPr>
          <a:xfrm flipH="1">
            <a:off x="126681"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‹N°›</a:t>
            </a:fld>
            <a:endParaRPr lang="en-GB"/>
          </a:p>
        </p:txBody>
      </p:sp>
      <p:grpSp>
        <p:nvGrpSpPr>
          <p:cNvPr id="593" name="Google Shape;593;p43"/>
          <p:cNvGrpSpPr/>
          <p:nvPr/>
        </p:nvGrpSpPr>
        <p:grpSpPr>
          <a:xfrm rot="-9401449" flipH="1">
            <a:off x="6871284" y="69566"/>
            <a:ext cx="1522160" cy="1254196"/>
            <a:chOff x="698956" y="6526827"/>
            <a:chExt cx="1522132" cy="1254173"/>
          </a:xfrm>
        </p:grpSpPr>
        <p:grpSp>
          <p:nvGrpSpPr>
            <p:cNvPr id="594" name="Google Shape;594;p43"/>
            <p:cNvGrpSpPr/>
            <p:nvPr/>
          </p:nvGrpSpPr>
          <p:grpSpPr>
            <a:xfrm>
              <a:off x="970014" y="6599642"/>
              <a:ext cx="1251074" cy="1089966"/>
              <a:chOff x="2227541" y="6011760"/>
              <a:chExt cx="2864180" cy="2495343"/>
            </a:xfrm>
          </p:grpSpPr>
          <p:sp>
            <p:nvSpPr>
              <p:cNvPr id="595" name="Google Shape;595;p4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3"/>
              <p:cNvGrpSpPr/>
              <p:nvPr/>
            </p:nvGrpSpPr>
            <p:grpSpPr>
              <a:xfrm>
                <a:off x="2227541" y="6635267"/>
                <a:ext cx="2250382" cy="1871835"/>
                <a:chOff x="2227541" y="6635267"/>
                <a:chExt cx="2250382" cy="1871835"/>
              </a:xfrm>
            </p:grpSpPr>
            <p:sp>
              <p:nvSpPr>
                <p:cNvPr id="597" name="Google Shape;597;p4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600;p43"/>
            <p:cNvGrpSpPr/>
            <p:nvPr/>
          </p:nvGrpSpPr>
          <p:grpSpPr>
            <a:xfrm>
              <a:off x="698956" y="6526827"/>
              <a:ext cx="761443" cy="1254173"/>
              <a:chOff x="1668617" y="5683195"/>
              <a:chExt cx="1743230" cy="2871275"/>
            </a:xfrm>
          </p:grpSpPr>
          <p:sp>
            <p:nvSpPr>
              <p:cNvPr id="601" name="Google Shape;601;p4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3"/>
              <p:cNvGrpSpPr/>
              <p:nvPr/>
            </p:nvGrpSpPr>
            <p:grpSpPr>
              <a:xfrm>
                <a:off x="2252110" y="6027996"/>
                <a:ext cx="1159737" cy="2526474"/>
                <a:chOff x="2252110" y="6027996"/>
                <a:chExt cx="1159737" cy="2526474"/>
              </a:xfrm>
            </p:grpSpPr>
            <p:sp>
              <p:nvSpPr>
                <p:cNvPr id="603" name="Google Shape;603;p4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7" name="Google Shape;607;p43"/>
          <p:cNvSpPr/>
          <p:nvPr/>
        </p:nvSpPr>
        <p:spPr>
          <a:xfrm flipH="1">
            <a:off x="582161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687"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3838"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rot="10800000">
            <a:off x="631376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txBox="1">
            <a:spLocks noGrp="1"/>
          </p:cNvSpPr>
          <p:nvPr>
            <p:ph type="title" hasCustomPrompt="1"/>
          </p:nvPr>
        </p:nvSpPr>
        <p:spPr>
          <a:xfrm>
            <a:off x="720000" y="970282"/>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2" name="Google Shape;612;p43"/>
          <p:cNvSpPr txBox="1">
            <a:spLocks noGrp="1"/>
          </p:cNvSpPr>
          <p:nvPr>
            <p:ph type="subTitle" idx="1"/>
          </p:nvPr>
        </p:nvSpPr>
        <p:spPr>
          <a:xfrm>
            <a:off x="720000" y="2109384"/>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panose="00000600000000000000"/>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13" name="Google Shape;613;p43"/>
          <p:cNvSpPr txBox="1">
            <a:spLocks noGrp="1"/>
          </p:cNvSpPr>
          <p:nvPr>
            <p:ph type="title" idx="2" hasCustomPrompt="1"/>
          </p:nvPr>
        </p:nvSpPr>
        <p:spPr>
          <a:xfrm>
            <a:off x="720000" y="2824265"/>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4" name="Google Shape;614;p43"/>
          <p:cNvSpPr txBox="1">
            <a:spLocks noGrp="1"/>
          </p:cNvSpPr>
          <p:nvPr>
            <p:ph type="subTitle" idx="3"/>
          </p:nvPr>
        </p:nvSpPr>
        <p:spPr>
          <a:xfrm>
            <a:off x="720000" y="3963368"/>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panose="00000600000000000000"/>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600"/>
              <a:buFont typeface="Montserrat Medium" panose="00000600000000000000"/>
              <a:buNone/>
              <a:defRPr sz="1600">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_1_1_1">
    <p:bg>
      <p:bgPr>
        <a:solidFill>
          <a:schemeClr val="dk2"/>
        </a:solidFill>
        <a:effectLst/>
      </p:bgPr>
    </p:bg>
    <p:spTree>
      <p:nvGrpSpPr>
        <p:cNvPr id="1" name="Shape 615"/>
        <p:cNvGrpSpPr/>
        <p:nvPr/>
      </p:nvGrpSpPr>
      <p:grpSpPr>
        <a:xfrm>
          <a:off x="0" y="0"/>
          <a:ext cx="0" cy="0"/>
          <a:chOff x="0" y="0"/>
          <a:chExt cx="0" cy="0"/>
        </a:xfrm>
      </p:grpSpPr>
      <p:sp>
        <p:nvSpPr>
          <p:cNvPr id="616" name="Google Shape;616;p44"/>
          <p:cNvSpPr txBox="1">
            <a:spLocks noGrp="1"/>
          </p:cNvSpPr>
          <p:nvPr>
            <p:ph type="title"/>
          </p:nvPr>
        </p:nvSpPr>
        <p:spPr>
          <a:xfrm>
            <a:off x="7200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7" name="Google Shape;617;p44"/>
          <p:cNvSpPr txBox="1">
            <a:spLocks noGrp="1"/>
          </p:cNvSpPr>
          <p:nvPr>
            <p:ph type="subTitle" idx="1"/>
          </p:nvPr>
        </p:nvSpPr>
        <p:spPr>
          <a:xfrm>
            <a:off x="7200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18" name="Google Shape;618;p44"/>
          <p:cNvSpPr txBox="1">
            <a:spLocks noGrp="1"/>
          </p:cNvSpPr>
          <p:nvPr>
            <p:ph type="title" idx="2"/>
          </p:nvPr>
        </p:nvSpPr>
        <p:spPr>
          <a:xfrm>
            <a:off x="34488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9" name="Google Shape;619;p44"/>
          <p:cNvSpPr txBox="1">
            <a:spLocks noGrp="1"/>
          </p:cNvSpPr>
          <p:nvPr>
            <p:ph type="subTitle" idx="3"/>
          </p:nvPr>
        </p:nvSpPr>
        <p:spPr>
          <a:xfrm>
            <a:off x="34488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20" name="Google Shape;620;p44"/>
          <p:cNvSpPr txBox="1">
            <a:spLocks noGrp="1"/>
          </p:cNvSpPr>
          <p:nvPr>
            <p:ph type="title" idx="4"/>
          </p:nvPr>
        </p:nvSpPr>
        <p:spPr>
          <a:xfrm>
            <a:off x="6177595"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21" name="Google Shape;621;p44"/>
          <p:cNvSpPr txBox="1">
            <a:spLocks noGrp="1"/>
          </p:cNvSpPr>
          <p:nvPr>
            <p:ph type="subTitle" idx="5"/>
          </p:nvPr>
        </p:nvSpPr>
        <p:spPr>
          <a:xfrm>
            <a:off x="6177595"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22" name="Google Shape;622;p44"/>
          <p:cNvSpPr txBox="1">
            <a:spLocks noGrp="1"/>
          </p:cNvSpPr>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3" name="Google Shape;623;p44"/>
          <p:cNvSpPr txBox="1">
            <a:spLocks noGrp="1"/>
          </p:cNvSpPr>
          <p:nvPr>
            <p:ph type="title" idx="7" hasCustomPrompt="1"/>
          </p:nvPr>
        </p:nvSpPr>
        <p:spPr>
          <a:xfrm>
            <a:off x="12816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4" name="Google Shape;624;p44"/>
          <p:cNvSpPr txBox="1">
            <a:spLocks noGrp="1"/>
          </p:cNvSpPr>
          <p:nvPr>
            <p:ph type="title" idx="8" hasCustomPrompt="1"/>
          </p:nvPr>
        </p:nvSpPr>
        <p:spPr>
          <a:xfrm>
            <a:off x="40104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5" name="Google Shape;625;p44"/>
          <p:cNvSpPr txBox="1">
            <a:spLocks noGrp="1"/>
          </p:cNvSpPr>
          <p:nvPr>
            <p:ph type="title" idx="9" hasCustomPrompt="1"/>
          </p:nvPr>
        </p:nvSpPr>
        <p:spPr>
          <a:xfrm>
            <a:off x="6739195"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grpSp>
        <p:nvGrpSpPr>
          <p:cNvPr id="626" name="Google Shape;626;p44"/>
          <p:cNvGrpSpPr/>
          <p:nvPr/>
        </p:nvGrpSpPr>
        <p:grpSpPr>
          <a:xfrm rot="-199848">
            <a:off x="8025646" y="4310317"/>
            <a:ext cx="581719" cy="921601"/>
            <a:chOff x="-1904298" y="1056455"/>
            <a:chExt cx="581725" cy="921611"/>
          </a:xfrm>
        </p:grpSpPr>
        <p:sp>
          <p:nvSpPr>
            <p:cNvPr id="627" name="Google Shape;627;p4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4"/>
          <p:cNvGrpSpPr/>
          <p:nvPr/>
        </p:nvGrpSpPr>
        <p:grpSpPr>
          <a:xfrm>
            <a:off x="7314139" y="4391349"/>
            <a:ext cx="878448" cy="863379"/>
            <a:chOff x="-5358445" y="839844"/>
            <a:chExt cx="1391711" cy="1367837"/>
          </a:xfrm>
        </p:grpSpPr>
        <p:sp>
          <p:nvSpPr>
            <p:cNvPr id="630" name="Google Shape;630;p4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4"/>
          <p:cNvGrpSpPr/>
          <p:nvPr/>
        </p:nvGrpSpPr>
        <p:grpSpPr>
          <a:xfrm rot="-1263781">
            <a:off x="8325007" y="4487212"/>
            <a:ext cx="890375" cy="822935"/>
            <a:chOff x="-1855532" y="1600966"/>
            <a:chExt cx="890361" cy="822923"/>
          </a:xfrm>
        </p:grpSpPr>
        <p:sp>
          <p:nvSpPr>
            <p:cNvPr id="633" name="Google Shape;633;p4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4"/>
          <p:cNvSpPr/>
          <p:nvPr/>
        </p:nvSpPr>
        <p:spPr>
          <a:xfrm>
            <a:off x="0" y="4189650"/>
            <a:ext cx="2195071" cy="953826"/>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6" name="Google Shape;636;p44"/>
          <p:cNvSpPr/>
          <p:nvPr/>
        </p:nvSpPr>
        <p:spPr>
          <a:xfrm>
            <a:off x="17061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6_1_1_1_1_1_1_1">
    <p:spTree>
      <p:nvGrpSpPr>
        <p:cNvPr id="1" name="Shape 637"/>
        <p:cNvGrpSpPr/>
        <p:nvPr/>
      </p:nvGrpSpPr>
      <p:grpSpPr>
        <a:xfrm>
          <a:off x="0" y="0"/>
          <a:ext cx="0" cy="0"/>
          <a:chOff x="0" y="0"/>
          <a:chExt cx="0" cy="0"/>
        </a:xfrm>
      </p:grpSpPr>
      <p:grpSp>
        <p:nvGrpSpPr>
          <p:cNvPr id="638" name="Google Shape;638;p45"/>
          <p:cNvGrpSpPr/>
          <p:nvPr/>
        </p:nvGrpSpPr>
        <p:grpSpPr>
          <a:xfrm flipH="1">
            <a:off x="6310228" y="-180405"/>
            <a:ext cx="2637197" cy="1754140"/>
            <a:chOff x="196876" y="-180405"/>
            <a:chExt cx="2637197" cy="1754140"/>
          </a:xfrm>
        </p:grpSpPr>
        <p:grpSp>
          <p:nvGrpSpPr>
            <p:cNvPr id="639" name="Google Shape;639;p45"/>
            <p:cNvGrpSpPr/>
            <p:nvPr/>
          </p:nvGrpSpPr>
          <p:grpSpPr>
            <a:xfrm rot="9401449">
              <a:off x="754395" y="69566"/>
              <a:ext cx="1522160" cy="1254196"/>
              <a:chOff x="698956" y="6526827"/>
              <a:chExt cx="1522132" cy="1254173"/>
            </a:xfrm>
          </p:grpSpPr>
          <p:grpSp>
            <p:nvGrpSpPr>
              <p:cNvPr id="640" name="Google Shape;640;p45"/>
              <p:cNvGrpSpPr/>
              <p:nvPr/>
            </p:nvGrpSpPr>
            <p:grpSpPr>
              <a:xfrm>
                <a:off x="970014" y="6599642"/>
                <a:ext cx="1251074" cy="1089966"/>
                <a:chOff x="2227541" y="6011760"/>
                <a:chExt cx="2864180" cy="2495343"/>
              </a:xfrm>
            </p:grpSpPr>
            <p:sp>
              <p:nvSpPr>
                <p:cNvPr id="641" name="Google Shape;641;p4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45"/>
                <p:cNvGrpSpPr/>
                <p:nvPr/>
              </p:nvGrpSpPr>
              <p:grpSpPr>
                <a:xfrm>
                  <a:off x="2227541" y="6635267"/>
                  <a:ext cx="2250382" cy="1871835"/>
                  <a:chOff x="2227541" y="6635267"/>
                  <a:chExt cx="2250382" cy="1871835"/>
                </a:xfrm>
              </p:grpSpPr>
              <p:sp>
                <p:nvSpPr>
                  <p:cNvPr id="643" name="Google Shape;643;p4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 name="Google Shape;646;p45"/>
              <p:cNvGrpSpPr/>
              <p:nvPr/>
            </p:nvGrpSpPr>
            <p:grpSpPr>
              <a:xfrm>
                <a:off x="698956" y="6526827"/>
                <a:ext cx="761443" cy="1254173"/>
                <a:chOff x="1668617" y="5683195"/>
                <a:chExt cx="1743230" cy="2871275"/>
              </a:xfrm>
            </p:grpSpPr>
            <p:sp>
              <p:nvSpPr>
                <p:cNvPr id="647" name="Google Shape;647;p4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45"/>
                <p:cNvGrpSpPr/>
                <p:nvPr/>
              </p:nvGrpSpPr>
              <p:grpSpPr>
                <a:xfrm>
                  <a:off x="2252110" y="6027996"/>
                  <a:ext cx="1159737" cy="2526474"/>
                  <a:chOff x="2252110" y="6027996"/>
                  <a:chExt cx="1159737" cy="2526474"/>
                </a:xfrm>
              </p:grpSpPr>
              <p:sp>
                <p:nvSpPr>
                  <p:cNvPr id="649" name="Google Shape;649;p4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3" name="Google Shape;653;p45"/>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45"/>
          <p:cNvSpPr txBox="1">
            <a:spLocks noGrp="1"/>
          </p:cNvSpPr>
          <p:nvPr>
            <p:ph type="title"/>
          </p:nvPr>
        </p:nvSpPr>
        <p:spPr>
          <a:xfrm>
            <a:off x="223665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5" name="Google Shape;655;p45"/>
          <p:cNvSpPr txBox="1">
            <a:spLocks noGrp="1"/>
          </p:cNvSpPr>
          <p:nvPr>
            <p:ph type="subTitle" idx="1"/>
          </p:nvPr>
        </p:nvSpPr>
        <p:spPr>
          <a:xfrm>
            <a:off x="223665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56" name="Google Shape;656;p45"/>
          <p:cNvSpPr txBox="1">
            <a:spLocks noGrp="1"/>
          </p:cNvSpPr>
          <p:nvPr>
            <p:ph type="title" idx="2"/>
          </p:nvPr>
        </p:nvSpPr>
        <p:spPr>
          <a:xfrm>
            <a:off x="626400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7" name="Google Shape;657;p45"/>
          <p:cNvSpPr txBox="1">
            <a:spLocks noGrp="1"/>
          </p:cNvSpPr>
          <p:nvPr>
            <p:ph type="subTitle" idx="3"/>
          </p:nvPr>
        </p:nvSpPr>
        <p:spPr>
          <a:xfrm>
            <a:off x="626400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58" name="Google Shape;658;p45"/>
          <p:cNvSpPr txBox="1">
            <a:spLocks noGrp="1"/>
          </p:cNvSpPr>
          <p:nvPr>
            <p:ph type="title" idx="4"/>
          </p:nvPr>
        </p:nvSpPr>
        <p:spPr>
          <a:xfrm>
            <a:off x="223665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9" name="Google Shape;659;p45"/>
          <p:cNvSpPr txBox="1">
            <a:spLocks noGrp="1"/>
          </p:cNvSpPr>
          <p:nvPr>
            <p:ph type="subTitle" idx="5"/>
          </p:nvPr>
        </p:nvSpPr>
        <p:spPr>
          <a:xfrm>
            <a:off x="223665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60" name="Google Shape;660;p45"/>
          <p:cNvSpPr txBox="1">
            <a:spLocks noGrp="1"/>
          </p:cNvSpPr>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1" name="Google Shape;661;p45"/>
          <p:cNvSpPr txBox="1">
            <a:spLocks noGrp="1"/>
          </p:cNvSpPr>
          <p:nvPr>
            <p:ph type="title" idx="7" hasCustomPrompt="1"/>
          </p:nvPr>
        </p:nvSpPr>
        <p:spPr>
          <a:xfrm>
            <a:off x="7200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2" name="Google Shape;662;p45"/>
          <p:cNvSpPr txBox="1">
            <a:spLocks noGrp="1"/>
          </p:cNvSpPr>
          <p:nvPr>
            <p:ph type="title" idx="8" hasCustomPrompt="1"/>
          </p:nvPr>
        </p:nvSpPr>
        <p:spPr>
          <a:xfrm>
            <a:off x="47478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3" name="Google Shape;663;p45"/>
          <p:cNvSpPr txBox="1">
            <a:spLocks noGrp="1"/>
          </p:cNvSpPr>
          <p:nvPr>
            <p:ph type="title" idx="9" hasCustomPrompt="1"/>
          </p:nvPr>
        </p:nvSpPr>
        <p:spPr>
          <a:xfrm>
            <a:off x="7200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4" name="Google Shape;664;p45"/>
          <p:cNvSpPr txBox="1">
            <a:spLocks noGrp="1"/>
          </p:cNvSpPr>
          <p:nvPr>
            <p:ph type="title" idx="13"/>
          </p:nvPr>
        </p:nvSpPr>
        <p:spPr>
          <a:xfrm>
            <a:off x="626400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65" name="Google Shape;665;p45"/>
          <p:cNvSpPr txBox="1">
            <a:spLocks noGrp="1"/>
          </p:cNvSpPr>
          <p:nvPr>
            <p:ph type="subTitle" idx="14"/>
          </p:nvPr>
        </p:nvSpPr>
        <p:spPr>
          <a:xfrm>
            <a:off x="626400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66" name="Google Shape;666;p45"/>
          <p:cNvSpPr txBox="1">
            <a:spLocks noGrp="1"/>
          </p:cNvSpPr>
          <p:nvPr>
            <p:ph type="title" idx="15" hasCustomPrompt="1"/>
          </p:nvPr>
        </p:nvSpPr>
        <p:spPr>
          <a:xfrm>
            <a:off x="47478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3">
  <p:cSld name="CUSTOM_6_1_2">
    <p:bg>
      <p:bgPr>
        <a:solidFill>
          <a:schemeClr val="dk2"/>
        </a:solidFill>
        <a:effectLst/>
      </p:bgPr>
    </p:bg>
    <p:spTree>
      <p:nvGrpSpPr>
        <p:cNvPr id="1" name="Shape 667"/>
        <p:cNvGrpSpPr/>
        <p:nvPr/>
      </p:nvGrpSpPr>
      <p:grpSpPr>
        <a:xfrm>
          <a:off x="0" y="0"/>
          <a:ext cx="0" cy="0"/>
          <a:chOff x="0" y="0"/>
          <a:chExt cx="0" cy="0"/>
        </a:xfrm>
      </p:grpSpPr>
      <p:sp>
        <p:nvSpPr>
          <p:cNvPr id="668" name="Google Shape;668;p4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9" name="Google Shape;669;p46"/>
          <p:cNvSpPr txBox="1">
            <a:spLocks noGrp="1"/>
          </p:cNvSpPr>
          <p:nvPr>
            <p:ph type="title" idx="2"/>
          </p:nvPr>
        </p:nvSpPr>
        <p:spPr>
          <a:xfrm>
            <a:off x="2087979"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0" name="Google Shape;670;p46"/>
          <p:cNvSpPr txBox="1">
            <a:spLocks noGrp="1"/>
          </p:cNvSpPr>
          <p:nvPr>
            <p:ph type="subTitle" idx="1"/>
          </p:nvPr>
        </p:nvSpPr>
        <p:spPr>
          <a:xfrm>
            <a:off x="2087979"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71" name="Google Shape;671;p46"/>
          <p:cNvSpPr txBox="1">
            <a:spLocks noGrp="1"/>
          </p:cNvSpPr>
          <p:nvPr>
            <p:ph type="title" idx="3" hasCustomPrompt="1"/>
          </p:nvPr>
        </p:nvSpPr>
        <p:spPr>
          <a:xfrm>
            <a:off x="1368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2" name="Google Shape;672;p46"/>
          <p:cNvSpPr txBox="1">
            <a:spLocks noGrp="1"/>
          </p:cNvSpPr>
          <p:nvPr>
            <p:ph type="title" idx="4"/>
          </p:nvPr>
        </p:nvSpPr>
        <p:spPr>
          <a:xfrm>
            <a:off x="5616000"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3" name="Google Shape;673;p46"/>
          <p:cNvSpPr txBox="1">
            <a:spLocks noGrp="1"/>
          </p:cNvSpPr>
          <p:nvPr>
            <p:ph type="subTitle" idx="5"/>
          </p:nvPr>
        </p:nvSpPr>
        <p:spPr>
          <a:xfrm>
            <a:off x="5616000"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74" name="Google Shape;674;p46"/>
          <p:cNvSpPr txBox="1">
            <a:spLocks noGrp="1"/>
          </p:cNvSpPr>
          <p:nvPr>
            <p:ph type="title" idx="6" hasCustomPrompt="1"/>
          </p:nvPr>
        </p:nvSpPr>
        <p:spPr>
          <a:xfrm>
            <a:off x="4896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5" name="Google Shape;675;p46"/>
          <p:cNvSpPr txBox="1">
            <a:spLocks noGrp="1"/>
          </p:cNvSpPr>
          <p:nvPr>
            <p:ph type="title" idx="7"/>
          </p:nvPr>
        </p:nvSpPr>
        <p:spPr>
          <a:xfrm>
            <a:off x="2087979"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6" name="Google Shape;676;p46"/>
          <p:cNvSpPr txBox="1">
            <a:spLocks noGrp="1"/>
          </p:cNvSpPr>
          <p:nvPr>
            <p:ph type="subTitle" idx="8"/>
          </p:nvPr>
        </p:nvSpPr>
        <p:spPr>
          <a:xfrm>
            <a:off x="2087979"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77" name="Google Shape;677;p46"/>
          <p:cNvSpPr txBox="1">
            <a:spLocks noGrp="1"/>
          </p:cNvSpPr>
          <p:nvPr>
            <p:ph type="title" idx="9" hasCustomPrompt="1"/>
          </p:nvPr>
        </p:nvSpPr>
        <p:spPr>
          <a:xfrm>
            <a:off x="1368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8" name="Google Shape;678;p46"/>
          <p:cNvSpPr txBox="1">
            <a:spLocks noGrp="1"/>
          </p:cNvSpPr>
          <p:nvPr>
            <p:ph type="title" idx="13"/>
          </p:nvPr>
        </p:nvSpPr>
        <p:spPr>
          <a:xfrm>
            <a:off x="5616000"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9" name="Google Shape;679;p46"/>
          <p:cNvSpPr txBox="1">
            <a:spLocks noGrp="1"/>
          </p:cNvSpPr>
          <p:nvPr>
            <p:ph type="subTitle" idx="14"/>
          </p:nvPr>
        </p:nvSpPr>
        <p:spPr>
          <a:xfrm>
            <a:off x="5616000"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panose="00000600000000000000"/>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2pPr>
            <a:lvl3pPr lvl="2"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3pPr>
            <a:lvl4pPr lvl="3"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4pPr>
            <a:lvl5pPr lvl="4"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5pPr>
            <a:lvl6pPr lvl="5"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6pPr>
            <a:lvl7pPr lvl="6"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7pPr>
            <a:lvl8pPr lvl="7"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8pPr>
            <a:lvl9pPr lvl="8" algn="ctr" rtl="0">
              <a:lnSpc>
                <a:spcPct val="100000"/>
              </a:lnSpc>
              <a:spcBef>
                <a:spcPts val="0"/>
              </a:spcBef>
              <a:spcAft>
                <a:spcPts val="0"/>
              </a:spcAft>
              <a:buClr>
                <a:schemeClr val="dk1"/>
              </a:buClr>
              <a:buSzPts val="1400"/>
              <a:buFont typeface="Montserrat Medium" panose="00000600000000000000"/>
              <a:buNone/>
              <a:defRPr>
                <a:solidFill>
                  <a:schemeClr val="dk1"/>
                </a:solidFill>
                <a:latin typeface="Montserrat Medium" panose="00000600000000000000"/>
                <a:ea typeface="Montserrat Medium" panose="00000600000000000000"/>
                <a:cs typeface="Montserrat Medium" panose="00000600000000000000"/>
                <a:sym typeface="Montserrat Medium" panose="00000600000000000000"/>
              </a:defRPr>
            </a:lvl9pPr>
          </a:lstStyle>
          <a:p>
            <a:endParaRPr/>
          </a:p>
        </p:txBody>
      </p:sp>
      <p:sp>
        <p:nvSpPr>
          <p:cNvPr id="680" name="Google Shape;680;p46"/>
          <p:cNvSpPr txBox="1">
            <a:spLocks noGrp="1"/>
          </p:cNvSpPr>
          <p:nvPr>
            <p:ph type="title" idx="15" hasCustomPrompt="1"/>
          </p:nvPr>
        </p:nvSpPr>
        <p:spPr>
          <a:xfrm>
            <a:off x="4896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81" name="Google Shape;681;p46"/>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46"/>
          <p:cNvGrpSpPr/>
          <p:nvPr/>
        </p:nvGrpSpPr>
        <p:grpSpPr>
          <a:xfrm flipH="1">
            <a:off x="8087888" y="3307425"/>
            <a:ext cx="935500" cy="1873825"/>
            <a:chOff x="8208488" y="3307425"/>
            <a:chExt cx="935500" cy="1873825"/>
          </a:xfrm>
        </p:grpSpPr>
        <p:sp>
          <p:nvSpPr>
            <p:cNvPr id="684" name="Google Shape;684;p46"/>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1" name="Shape 700"/>
        <p:cNvGrpSpPr/>
        <p:nvPr/>
      </p:nvGrpSpPr>
      <p:grpSpPr>
        <a:xfrm>
          <a:off x="0" y="0"/>
          <a:ext cx="0" cy="0"/>
          <a:chOff x="0" y="0"/>
          <a:chExt cx="0" cy="0"/>
        </a:xfrm>
      </p:grpSpPr>
      <p:sp>
        <p:nvSpPr>
          <p:cNvPr id="701" name="Google Shape;701;p47"/>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702" name="Google Shape;702;p47"/>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
        <p:nvSpPr>
          <p:cNvPr id="703" name="Google Shape;703;p47"/>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a:endParaRPr/>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Open Sans" panose="020B0606030504020204"/>
                <a:ea typeface="Open Sans" panose="020B0606030504020204"/>
                <a:cs typeface="Open Sans" panose="020B0606030504020204"/>
                <a:sym typeface="Open Sans" panose="020B0606030504020204"/>
              </a:rPr>
              <a:t>CREDITS: This presentation template was created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2"/>
              </a:rPr>
              <a:t>Slidesgo</a:t>
            </a:r>
            <a:r>
              <a:rPr lang="en-GB" sz="1000">
                <a:solidFill>
                  <a:schemeClr val="dk1"/>
                </a:solidFill>
                <a:latin typeface="Open Sans" panose="020B0606030504020204"/>
                <a:ea typeface="Open Sans" panose="020B0606030504020204"/>
                <a:cs typeface="Open Sans" panose="020B0606030504020204"/>
                <a:sym typeface="Open Sans" panose="020B0606030504020204"/>
              </a:rPr>
              <a:t>, including icons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3"/>
              </a:rPr>
              <a:t>Flaticon</a:t>
            </a:r>
            <a:r>
              <a:rPr lang="en-GB" sz="1000">
                <a:solidFill>
                  <a:schemeClr val="dk1"/>
                </a:solidFill>
                <a:latin typeface="Open Sans" panose="020B0606030504020204"/>
                <a:ea typeface="Open Sans" panose="020B0606030504020204"/>
                <a:cs typeface="Open Sans" panose="020B0606030504020204"/>
                <a:sym typeface="Open Sans" panose="020B0606030504020204"/>
              </a:rPr>
              <a:t>, infographics &amp; images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4"/>
              </a:rPr>
              <a:t>Freepik</a:t>
            </a:r>
            <a:r>
              <a:rPr lang="en-GB" sz="1000">
                <a:solidFill>
                  <a:schemeClr val="dk1"/>
                </a:solidFill>
                <a:latin typeface="Open Sans" panose="020B0606030504020204"/>
                <a:ea typeface="Open Sans" panose="020B0606030504020204"/>
                <a:cs typeface="Open Sans" panose="020B0606030504020204"/>
                <a:sym typeface="Open Sans" panose="020B0606030504020204"/>
              </a:rPr>
              <a:t> and illustrations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5"/>
              </a:rPr>
              <a:t>Stories</a:t>
            </a:r>
            <a:endParaRPr sz="9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70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 name="Google Shape;53;p9"/>
          <p:cNvSpPr txBox="1">
            <a:spLocks noGrp="1"/>
          </p:cNvSpPr>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1pPr>
            <a:lvl2pPr lvl="1">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2pPr>
            <a:lvl3pPr lvl="2">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3pPr>
            <a:lvl4pPr lvl="3">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4pPr>
            <a:lvl5pPr lvl="4">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5pPr>
            <a:lvl6pPr lvl="5">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6pPr>
            <a:lvl7pPr lvl="6">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7pPr>
            <a:lvl8pPr lvl="7">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8pPr>
            <a:lvl9pPr lvl="8">
              <a:spcBef>
                <a:spcPts val="0"/>
              </a:spcBef>
              <a:spcAft>
                <a:spcPts val="0"/>
              </a:spcAft>
              <a:buClr>
                <a:schemeClr val="dk1"/>
              </a:buClr>
              <a:buSzPts val="2800"/>
              <a:buFont typeface="Oswald" panose="00000500000000000000"/>
              <a:buNone/>
              <a:defRPr sz="2800">
                <a:solidFill>
                  <a:schemeClr val="dk1"/>
                </a:solidFill>
                <a:latin typeface="Oswald" panose="00000500000000000000"/>
                <a:ea typeface="Oswald" panose="00000500000000000000"/>
                <a:cs typeface="Oswald" panose="00000500000000000000"/>
                <a:sym typeface="Oswald"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15000"/>
              </a:lnSpc>
              <a:spcBef>
                <a:spcPts val="1600"/>
              </a:spcBef>
              <a:spcAft>
                <a:spcPts val="160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txBox="1">
            <a:spLocks noGrp="1"/>
          </p:cNvSpPr>
          <p:nvPr>
            <p:ph type="ctrTitle"/>
          </p:nvPr>
        </p:nvSpPr>
        <p:spPr>
          <a:xfrm>
            <a:off x="235002" y="0"/>
            <a:ext cx="4545965" cy="30664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altLang="en-GB" dirty="0"/>
              <a:t>les rejets polluants agricoles</a:t>
            </a:r>
          </a:p>
        </p:txBody>
      </p:sp>
      <p:grpSp>
        <p:nvGrpSpPr>
          <p:cNvPr id="728" name="Google Shape;728;p51"/>
          <p:cNvGrpSpPr/>
          <p:nvPr/>
        </p:nvGrpSpPr>
        <p:grpSpPr>
          <a:xfrm>
            <a:off x="6087999" y="2330577"/>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889;p54"/>
          <p:cNvCxnSpPr/>
          <p:nvPr/>
        </p:nvCxnSpPr>
        <p:spPr>
          <a:xfrm>
            <a:off x="8964535" y="1123365"/>
            <a:ext cx="0" cy="1196400"/>
          </a:xfrm>
          <a:prstGeom prst="straightConnector1">
            <a:avLst/>
          </a:prstGeom>
          <a:noFill/>
          <a:ln w="19050" cap="flat" cmpd="sng">
            <a:solidFill>
              <a:schemeClr val="dk1"/>
            </a:solidFill>
            <a:prstDash val="solid"/>
            <a:round/>
            <a:headEnd type="none" w="med" len="med"/>
            <a:tailEnd type="none" w="med" len="med"/>
          </a:ln>
        </p:spPr>
      </p:cxnSp>
      <p:grpSp>
        <p:nvGrpSpPr>
          <p:cNvPr id="914" name="Google Shape;914;p55"/>
          <p:cNvGrpSpPr/>
          <p:nvPr/>
        </p:nvGrpSpPr>
        <p:grpSpPr>
          <a:xfrm>
            <a:off x="5111343" y="1164118"/>
            <a:ext cx="2182435" cy="2182332"/>
            <a:chOff x="5238663" y="1905559"/>
            <a:chExt cx="2182435" cy="2182332"/>
          </a:xfrm>
        </p:grpSpPr>
        <p:sp>
          <p:nvSpPr>
            <p:cNvPr id="3"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810;p42"/>
          <p:cNvGrpSpPr/>
          <p:nvPr/>
        </p:nvGrpSpPr>
        <p:grpSpPr>
          <a:xfrm>
            <a:off x="4643814" y="-1151143"/>
            <a:ext cx="2606046" cy="2363273"/>
            <a:chOff x="6566400" y="2818265"/>
            <a:chExt cx="2962650" cy="2651498"/>
          </a:xfrm>
        </p:grpSpPr>
        <p:pic>
          <p:nvPicPr>
            <p:cNvPr id="4" name="Google Shape;811;p42"/>
            <p:cNvPicPr preferRelativeResize="0"/>
            <p:nvPr/>
          </p:nvPicPr>
          <p:blipFill rotWithShape="1">
            <a:blip r:embed="rId3"/>
            <a:srcRect l="39486" t="29228" r="35708" b="26202"/>
            <a:stretch>
              <a:fillRect/>
            </a:stretch>
          </p:blipFill>
          <p:spPr>
            <a:xfrm rot="-6694513">
              <a:off x="7590870" y="3062576"/>
              <a:ext cx="1679807" cy="1697806"/>
            </a:xfrm>
            <a:prstGeom prst="rect">
              <a:avLst/>
            </a:prstGeom>
            <a:noFill/>
            <a:ln>
              <a:noFill/>
            </a:ln>
          </p:spPr>
        </p:pic>
        <p:pic>
          <p:nvPicPr>
            <p:cNvPr id="5" name="Google Shape;812;p42"/>
            <p:cNvPicPr preferRelativeResize="0"/>
            <p:nvPr/>
          </p:nvPicPr>
          <p:blipFill rotWithShape="1">
            <a:blip r:embed="rId4"/>
            <a:srcRect l="33270" t="11201" r="31930" b="28411"/>
            <a:stretch>
              <a:fillRect/>
            </a:stretch>
          </p:blipFill>
          <p:spPr>
            <a:xfrm>
              <a:off x="6566400" y="3284963"/>
              <a:ext cx="2238115" cy="2184800"/>
            </a:xfrm>
            <a:prstGeom prst="rect">
              <a:avLst/>
            </a:prstGeom>
            <a:noFill/>
            <a:ln>
              <a:noFill/>
            </a:ln>
          </p:spPr>
        </p:pic>
      </p:grpSp>
      <p:pic>
        <p:nvPicPr>
          <p:cNvPr id="876" name="Google Shape;876;p42"/>
          <p:cNvPicPr preferRelativeResize="0"/>
          <p:nvPr/>
        </p:nvPicPr>
        <p:blipFill rotWithShape="1">
          <a:blip r:embed="rId5"/>
          <a:srcRect l="31148" t="5377" r="27103" b="12769"/>
          <a:stretch>
            <a:fillRect/>
          </a:stretch>
        </p:blipFill>
        <p:spPr>
          <a:xfrm rot="10800000" flipH="1">
            <a:off x="6876072" y="-1963971"/>
            <a:ext cx="3026602" cy="3337775"/>
          </a:xfrm>
          <a:prstGeom prst="rect">
            <a:avLst/>
          </a:prstGeom>
          <a:noFill/>
          <a:ln>
            <a:noFill/>
          </a:ln>
        </p:spPr>
      </p:pic>
      <p:sp>
        <p:nvSpPr>
          <p:cNvPr id="7" name="Zone de texte 6"/>
          <p:cNvSpPr txBox="1"/>
          <p:nvPr/>
        </p:nvSpPr>
        <p:spPr>
          <a:xfrm>
            <a:off x="0" y="3346450"/>
            <a:ext cx="4642452" cy="1797050"/>
          </a:xfrm>
          <a:prstGeom prst="rect">
            <a:avLst/>
          </a:prstGeom>
          <a:noFill/>
          <a:ln>
            <a:noFill/>
          </a:ln>
        </p:spPr>
        <p:txBody>
          <a:bodyPr wrap="square"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pPr>
            <a:r>
              <a:rPr lang="fr-FR" altLang="en-US" sz="2000" u="sng" dirty="0"/>
              <a:t>Réalisé pa</a:t>
            </a:r>
            <a:r>
              <a:rPr lang="fr-FR" altLang="en-US" sz="2000" dirty="0"/>
              <a:t>r </a:t>
            </a:r>
            <a:r>
              <a:rPr lang="fr-FR" altLang="en-US" sz="2000" dirty="0">
                <a:solidFill>
                  <a:schemeClr val="accent6"/>
                </a:solidFill>
              </a:rPr>
              <a:t>:</a:t>
            </a:r>
            <a:r>
              <a:rPr lang="fr-FR" altLang="en-US" sz="2000" b="1" dirty="0">
                <a:solidFill>
                  <a:schemeClr val="accent6"/>
                </a:solidFill>
                <a:effectLst>
                  <a:outerShdw blurRad="38100" dist="19050" dir="2700000" algn="tl" rotWithShape="0">
                    <a:schemeClr val="dk1">
                      <a:alpha val="40000"/>
                    </a:schemeClr>
                  </a:outerShdw>
                </a:effectLst>
              </a:rPr>
              <a:t> Hamdi Ahmed</a:t>
            </a:r>
            <a:r>
              <a:rPr lang="fr-FR" altLang="en-US" sz="2000" dirty="0">
                <a:solidFill>
                  <a:schemeClr val="accent6"/>
                </a:solidFill>
              </a:rPr>
              <a:t> </a:t>
            </a:r>
          </a:p>
          <a:p>
            <a:r>
              <a:rPr lang="fr-FR" altLang="en-US" sz="2000" u="sng" dirty="0"/>
              <a:t>Professeur responsable</a:t>
            </a:r>
            <a:r>
              <a:rPr lang="fr-FR" altLang="en-US" sz="2000" dirty="0"/>
              <a:t>: </a:t>
            </a:r>
            <a:r>
              <a:rPr lang="fr-FR" altLang="en-US" sz="2000" b="1" dirty="0">
                <a:ln w="0"/>
                <a:solidFill>
                  <a:schemeClr val="tx1"/>
                </a:solidFill>
                <a:effectLst>
                  <a:outerShdw blurRad="38100" dist="19050" dir="2700000" algn="tl" rotWithShape="0">
                    <a:schemeClr val="dk1">
                      <a:alpha val="40000"/>
                    </a:schemeClr>
                  </a:outerShdw>
                </a:effectLst>
              </a:rPr>
              <a:t>Bouzid Jalel</a:t>
            </a:r>
            <a:endParaRPr lang="fr-FR" altLang="en-US"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anim calcmode="lin" valueType="num">
                                      <p:cBhvr>
                                        <p:cTn id="8" dur="1000" fill="hold"/>
                                        <p:tgtEl>
                                          <p:spTgt spid="728"/>
                                        </p:tgtEl>
                                        <p:attrNameLst>
                                          <p:attrName>ppt_x</p:attrName>
                                        </p:attrNameLst>
                                      </p:cBhvr>
                                      <p:tavLst>
                                        <p:tav tm="0">
                                          <p:val>
                                            <p:strVal val="#ppt_x"/>
                                          </p:val>
                                        </p:tav>
                                        <p:tav tm="100000">
                                          <p:val>
                                            <p:strVal val="#ppt_x"/>
                                          </p:val>
                                        </p:tav>
                                      </p:tavLst>
                                    </p:anim>
                                    <p:anim calcmode="lin" valueType="num">
                                      <p:cBhvr>
                                        <p:cTn id="9" dur="1000" fill="hold"/>
                                        <p:tgtEl>
                                          <p:spTgt spid="7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725"/>
                                        </p:tgtEl>
                                        <p:attrNameLst>
                                          <p:attrName>style.visibility</p:attrName>
                                        </p:attrNameLst>
                                      </p:cBhvr>
                                      <p:to>
                                        <p:strVal val="visible"/>
                                      </p:to>
                                    </p:set>
                                    <p:anim calcmode="lin" valueType="num">
                                      <p:cBhvr additive="base">
                                        <p:cTn id="13" dur="1500"/>
                                        <p:tgtEl>
                                          <p:spTgt spid="725"/>
                                        </p:tgtEl>
                                        <p:attrNameLst>
                                          <p:attrName>ppt_x</p:attrName>
                                        </p:attrNameLst>
                                      </p:cBhvr>
                                      <p:tavLst>
                                        <p:tav tm="0">
                                          <p:val>
                                            <p:strVal val="#ppt_x+1"/>
                                          </p:val>
                                        </p:tav>
                                        <p:tav tm="100000">
                                          <p:val>
                                            <p:strVal val="#ppt_x"/>
                                          </p:val>
                                        </p:tav>
                                      </p:tavLst>
                                    </p:anim>
                                  </p:childTnLst>
                                </p:cTn>
                              </p:par>
                            </p:childTnLst>
                          </p:cTn>
                        </p:par>
                        <p:par>
                          <p:cTn id="14" fill="hold">
                            <p:stCondLst>
                              <p:cond delay="2500"/>
                            </p:stCondLst>
                            <p:childTnLst>
                              <p:par>
                                <p:cTn id="15" presetID="2" presetClass="entr" presetSubtype="8" fill="hold" nodeType="afterEffect">
                                  <p:stCondLst>
                                    <p:cond delay="0"/>
                                  </p:stCondLst>
                                  <p:childTnLst>
                                    <p:set>
                                      <p:cBhvr>
                                        <p:cTn id="16" dur="1" fill="hold">
                                          <p:stCondLst>
                                            <p:cond delay="0"/>
                                          </p:stCondLst>
                                        </p:cTn>
                                        <p:tgtEl>
                                          <p:spTgt spid="714"/>
                                        </p:tgtEl>
                                        <p:attrNameLst>
                                          <p:attrName>style.visibility</p:attrName>
                                        </p:attrNameLst>
                                      </p:cBhvr>
                                      <p:to>
                                        <p:strVal val="visible"/>
                                      </p:to>
                                    </p:set>
                                    <p:anim calcmode="lin" valueType="num">
                                      <p:cBhvr additive="base">
                                        <p:cTn id="17" dur="1500"/>
                                        <p:tgtEl>
                                          <p:spTgt spid="714"/>
                                        </p:tgtEl>
                                        <p:attrNameLst>
                                          <p:attrName>ppt_x</p:attrName>
                                        </p:attrNameLst>
                                      </p:cBhvr>
                                      <p:tavLst>
                                        <p:tav tm="0">
                                          <p:val>
                                            <p:strVal val="#ppt_x-1"/>
                                          </p:val>
                                        </p:tav>
                                        <p:tav tm="100000">
                                          <p:val>
                                            <p:strVal val="#ppt_x"/>
                                          </p:val>
                                        </p:tav>
                                      </p:tavLst>
                                    </p:anim>
                                  </p:childTnLst>
                                </p:cTn>
                              </p:par>
                            </p:childTnLst>
                          </p:cTn>
                        </p:par>
                        <p:par>
                          <p:cTn id="18" fill="hold">
                            <p:stCondLst>
                              <p:cond delay="4000"/>
                            </p:stCondLst>
                            <p:childTnLst>
                              <p:par>
                                <p:cTn id="19" presetID="2" presetClass="entr" presetSubtype="8" fill="hold" nodeType="afterEffect">
                                  <p:stCondLst>
                                    <p:cond delay="0"/>
                                  </p:stCondLst>
                                  <p:childTnLst>
                                    <p:set>
                                      <p:cBhvr>
                                        <p:cTn id="20" dur="1" fill="hold">
                                          <p:stCondLst>
                                            <p:cond delay="0"/>
                                          </p:stCondLst>
                                        </p:cTn>
                                        <p:tgtEl>
                                          <p:spTgt spid="724"/>
                                        </p:tgtEl>
                                        <p:attrNameLst>
                                          <p:attrName>style.visibility</p:attrName>
                                        </p:attrNameLst>
                                      </p:cBhvr>
                                      <p:to>
                                        <p:strVal val="visible"/>
                                      </p:to>
                                    </p:set>
                                    <p:anim calcmode="lin" valueType="num">
                                      <p:cBhvr additive="base">
                                        <p:cTn id="21" dur="1500"/>
                                        <p:tgtEl>
                                          <p:spTgt spid="72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14"/>
                                        </p:tgtEl>
                                        <p:attrNameLst>
                                          <p:attrName>style.visibility</p:attrName>
                                        </p:attrNameLst>
                                      </p:cBhvr>
                                      <p:to>
                                        <p:strVal val="visible"/>
                                      </p:to>
                                    </p:set>
                                    <p:anim calcmode="lin" valueType="num">
                                      <p:cBhvr additive="base">
                                        <p:cTn id="26" dur="500" fill="hold"/>
                                        <p:tgtEl>
                                          <p:spTgt spid="914"/>
                                        </p:tgtEl>
                                        <p:attrNameLst>
                                          <p:attrName>ppt_x</p:attrName>
                                        </p:attrNameLst>
                                      </p:cBhvr>
                                      <p:tavLst>
                                        <p:tav tm="0">
                                          <p:val>
                                            <p:strVal val="#ppt_x"/>
                                          </p:val>
                                        </p:tav>
                                        <p:tav tm="100000">
                                          <p:val>
                                            <p:strVal val="#ppt_x"/>
                                          </p:val>
                                        </p:tav>
                                      </p:tavLst>
                                    </p:anim>
                                    <p:anim calcmode="lin" valueType="num">
                                      <p:cBhvr additive="base">
                                        <p:cTn id="27" dur="500" fill="hold"/>
                                        <p:tgtEl>
                                          <p:spTgt spid="9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726"/>
                                        </p:tgtEl>
                                        <p:attrNameLst>
                                          <p:attrName>style.visibility</p:attrName>
                                        </p:attrNameLst>
                                      </p:cBhvr>
                                      <p:to>
                                        <p:strVal val="visible"/>
                                      </p:to>
                                    </p:set>
                                    <p:anim calcmode="lin" valueType="num">
                                      <p:cBhvr>
                                        <p:cTn id="32" dur="500" fill="hold"/>
                                        <p:tgtEl>
                                          <p:spTgt spid="726"/>
                                        </p:tgtEl>
                                        <p:attrNameLst>
                                          <p:attrName>ppt_w</p:attrName>
                                        </p:attrNameLst>
                                      </p:cBhvr>
                                      <p:tavLst>
                                        <p:tav tm="0">
                                          <p:val>
                                            <p:fltVal val="0"/>
                                          </p:val>
                                        </p:tav>
                                        <p:tav tm="100000">
                                          <p:val>
                                            <p:strVal val="#ppt_w"/>
                                          </p:val>
                                        </p:tav>
                                      </p:tavLst>
                                    </p:anim>
                                    <p:anim calcmode="lin" valueType="num">
                                      <p:cBhvr>
                                        <p:cTn id="33" dur="500" fill="hold"/>
                                        <p:tgtEl>
                                          <p:spTgt spid="726"/>
                                        </p:tgtEl>
                                        <p:attrNameLst>
                                          <p:attrName>ppt_h</p:attrName>
                                        </p:attrNameLst>
                                      </p:cBhvr>
                                      <p:tavLst>
                                        <p:tav tm="0">
                                          <p:val>
                                            <p:fltVal val="0"/>
                                          </p:val>
                                        </p:tav>
                                        <p:tav tm="100000">
                                          <p:val>
                                            <p:strVal val="#ppt_h"/>
                                          </p:val>
                                        </p:tav>
                                      </p:tavLst>
                                    </p:anim>
                                    <p:animEffect transition="in" filter="fade">
                                      <p:cBhvr>
                                        <p:cTn id="34" dur="500"/>
                                        <p:tgtEl>
                                          <p:spTgt spid="72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43167" y="681672"/>
            <a:ext cx="8062595" cy="3695065"/>
          </a:xfrm>
          <a:ln w="28575">
            <a:solidFill>
              <a:schemeClr val="tx1"/>
            </a:solidFill>
          </a:ln>
        </p:spPr>
        <p:txBody>
          <a:bodyPr/>
          <a:lstStyle/>
          <a:p>
            <a:pPr algn="l">
              <a:lnSpc>
                <a:spcPct val="150000"/>
              </a:lnSpc>
            </a:pPr>
            <a:r>
              <a:rPr lang="fr-FR" altLang="en-US" sz="2000" b="1" dirty="0">
                <a:solidFill>
                  <a:srgbClr val="7030A0"/>
                </a:solidFill>
                <a:latin typeface="Arial" panose="020B0604020202020204" pitchFamily="34" charset="0"/>
                <a:cs typeface="Arial" panose="020B0604020202020204" pitchFamily="34" charset="0"/>
                <a:sym typeface="+mn-ea"/>
              </a:rPr>
              <a:t>    Les produits phytosanitaires </a:t>
            </a:r>
            <a:r>
              <a:rPr lang="fr-FR" altLang="en-US" sz="2000" dirty="0">
                <a:solidFill>
                  <a:srgbClr val="111111"/>
                </a:solidFill>
                <a:latin typeface="Arial" panose="020B0604020202020204" pitchFamily="34" charset="0"/>
                <a:cs typeface="Arial" panose="020B0604020202020204" pitchFamily="34" charset="0"/>
                <a:sym typeface="+mn-ea"/>
              </a:rPr>
              <a:t>sont des </a:t>
            </a:r>
            <a:r>
              <a:rPr lang="fr-FR" altLang="en-US" sz="2000" b="1" dirty="0">
                <a:solidFill>
                  <a:srgbClr val="111111"/>
                </a:solidFill>
                <a:latin typeface="Arial" panose="020B0604020202020204" pitchFamily="34" charset="0"/>
                <a:cs typeface="Arial" panose="020B0604020202020204" pitchFamily="34" charset="0"/>
                <a:sym typeface="+mn-ea"/>
              </a:rPr>
              <a:t>substances chimiques </a:t>
            </a:r>
            <a:r>
              <a:rPr lang="fr-FR" altLang="en-US" sz="2000" dirty="0">
                <a:solidFill>
                  <a:srgbClr val="111111"/>
                </a:solidFill>
                <a:latin typeface="Arial" panose="020B0604020202020204" pitchFamily="34" charset="0"/>
                <a:cs typeface="Arial" panose="020B0604020202020204" pitchFamily="34" charset="0"/>
                <a:sym typeface="+mn-ea"/>
              </a:rPr>
              <a:t>ou </a:t>
            </a:r>
            <a:r>
              <a:rPr lang="fr-FR" altLang="en-US" sz="2000" b="1" dirty="0">
                <a:solidFill>
                  <a:srgbClr val="111111"/>
                </a:solidFill>
                <a:latin typeface="Arial" panose="020B0604020202020204" pitchFamily="34" charset="0"/>
                <a:cs typeface="Arial" panose="020B0604020202020204" pitchFamily="34" charset="0"/>
                <a:sym typeface="+mn-ea"/>
              </a:rPr>
              <a:t>biologiques</a:t>
            </a:r>
            <a:r>
              <a:rPr lang="fr-FR" altLang="en-US" sz="2000" dirty="0">
                <a:solidFill>
                  <a:srgbClr val="111111"/>
                </a:solidFill>
                <a:latin typeface="Arial" panose="020B0604020202020204" pitchFamily="34" charset="0"/>
                <a:cs typeface="Arial" panose="020B0604020202020204" pitchFamily="34" charset="0"/>
                <a:sym typeface="+mn-ea"/>
              </a:rPr>
              <a:t> utilisées pour </a:t>
            </a:r>
            <a:r>
              <a:rPr lang="fr-FR" altLang="en-US" sz="2000" u="sng" dirty="0">
                <a:solidFill>
                  <a:srgbClr val="111111"/>
                </a:solidFill>
                <a:latin typeface="Arial" panose="020B0604020202020204" pitchFamily="34" charset="0"/>
                <a:cs typeface="Arial" panose="020B0604020202020204" pitchFamily="34" charset="0"/>
                <a:sym typeface="+mn-ea"/>
              </a:rPr>
              <a:t>protéger les plantes </a:t>
            </a:r>
            <a:r>
              <a:rPr lang="fr-FR" altLang="en-US" sz="2000" dirty="0">
                <a:solidFill>
                  <a:srgbClr val="111111"/>
                </a:solidFill>
                <a:latin typeface="Arial" panose="020B0604020202020204" pitchFamily="34" charset="0"/>
                <a:cs typeface="Arial" panose="020B0604020202020204" pitchFamily="34" charset="0"/>
                <a:sym typeface="+mn-ea"/>
              </a:rPr>
              <a:t>contre les </a:t>
            </a:r>
            <a:r>
              <a:rPr lang="fr-FR" altLang="en-US" sz="2000" u="sng" dirty="0">
                <a:solidFill>
                  <a:srgbClr val="111111"/>
                </a:solidFill>
                <a:latin typeface="Arial" panose="020B0604020202020204" pitchFamily="34" charset="0"/>
                <a:cs typeface="Arial" panose="020B0604020202020204" pitchFamily="34" charset="0"/>
                <a:sym typeface="+mn-ea"/>
              </a:rPr>
              <a:t>organismes nuisibles</a:t>
            </a:r>
            <a:r>
              <a:rPr lang="fr-FR" altLang="en-US" sz="2000" dirty="0">
                <a:solidFill>
                  <a:srgbClr val="111111"/>
                </a:solidFill>
                <a:latin typeface="Arial" panose="020B0604020202020204" pitchFamily="34" charset="0"/>
                <a:cs typeface="Arial" panose="020B0604020202020204" pitchFamily="34" charset="0"/>
                <a:sym typeface="+mn-ea"/>
              </a:rPr>
              <a:t>, comme les </a:t>
            </a:r>
            <a:r>
              <a:rPr lang="fr-FR" altLang="en-US" sz="2000" u="sng" dirty="0">
                <a:solidFill>
                  <a:srgbClr val="111111"/>
                </a:solidFill>
                <a:latin typeface="Arial" panose="020B0604020202020204" pitchFamily="34" charset="0"/>
                <a:cs typeface="Arial" panose="020B0604020202020204" pitchFamily="34" charset="0"/>
                <a:sym typeface="+mn-ea"/>
              </a:rPr>
              <a:t>insectes</a:t>
            </a:r>
            <a:r>
              <a:rPr lang="fr-FR" altLang="en-US" sz="2000" dirty="0">
                <a:solidFill>
                  <a:srgbClr val="111111"/>
                </a:solidFill>
                <a:latin typeface="Arial" panose="020B0604020202020204" pitchFamily="34" charset="0"/>
                <a:cs typeface="Arial" panose="020B0604020202020204" pitchFamily="34" charset="0"/>
                <a:sym typeface="+mn-ea"/>
              </a:rPr>
              <a:t>, </a:t>
            </a:r>
            <a:r>
              <a:rPr lang="fr-FR" altLang="en-US" sz="2000" u="sng" dirty="0">
                <a:solidFill>
                  <a:srgbClr val="111111"/>
                </a:solidFill>
                <a:latin typeface="Arial" panose="020B0604020202020204" pitchFamily="34" charset="0"/>
                <a:cs typeface="Arial" panose="020B0604020202020204" pitchFamily="34" charset="0"/>
                <a:sym typeface="+mn-ea"/>
              </a:rPr>
              <a:t>les champignons</a:t>
            </a:r>
            <a:r>
              <a:rPr lang="fr-FR" altLang="en-US" sz="2000" dirty="0">
                <a:solidFill>
                  <a:srgbClr val="111111"/>
                </a:solidFill>
                <a:latin typeface="Arial" panose="020B0604020202020204" pitchFamily="34" charset="0"/>
                <a:cs typeface="Arial" panose="020B0604020202020204" pitchFamily="34" charset="0"/>
                <a:sym typeface="+mn-ea"/>
              </a:rPr>
              <a:t>, les mauvaises herbes, ou encore certaines maladies. Leur </a:t>
            </a:r>
            <a:r>
              <a:rPr lang="fr-FR" altLang="en-US" sz="2000" b="1" u="sng" dirty="0">
                <a:solidFill>
                  <a:srgbClr val="111111"/>
                </a:solidFill>
                <a:latin typeface="Arial" panose="020B0604020202020204" pitchFamily="34" charset="0"/>
                <a:cs typeface="Arial" panose="020B0604020202020204" pitchFamily="34" charset="0"/>
                <a:sym typeface="+mn-ea"/>
              </a:rPr>
              <a:t>objectif principal </a:t>
            </a:r>
            <a:r>
              <a:rPr lang="fr-FR" altLang="en-US" sz="2000" dirty="0">
                <a:solidFill>
                  <a:srgbClr val="111111"/>
                </a:solidFill>
                <a:latin typeface="Arial" panose="020B0604020202020204" pitchFamily="34" charset="0"/>
                <a:cs typeface="Arial" panose="020B0604020202020204" pitchFamily="34" charset="0"/>
                <a:sym typeface="+mn-ea"/>
              </a:rPr>
              <a:t>est </a:t>
            </a:r>
            <a:r>
              <a:rPr lang="fr-FR" altLang="en-US" sz="2000" dirty="0">
                <a:solidFill>
                  <a:srgbClr val="0070C0"/>
                </a:solidFill>
                <a:latin typeface="Arial" panose="020B0604020202020204" pitchFamily="34" charset="0"/>
                <a:cs typeface="Arial" panose="020B0604020202020204" pitchFamily="34" charset="0"/>
                <a:sym typeface="+mn-ea"/>
              </a:rPr>
              <a:t>d'améliorer la santé des cultures </a:t>
            </a:r>
            <a:r>
              <a:rPr lang="fr-FR" altLang="en-US" sz="2000" dirty="0">
                <a:solidFill>
                  <a:srgbClr val="111111"/>
                </a:solidFill>
                <a:latin typeface="Arial" panose="020B0604020202020204" pitchFamily="34" charset="0"/>
                <a:cs typeface="Arial" panose="020B0604020202020204" pitchFamily="34" charset="0"/>
                <a:sym typeface="+mn-ea"/>
              </a:rPr>
              <a:t>et </a:t>
            </a:r>
            <a:r>
              <a:rPr lang="fr-FR" altLang="en-US" sz="2000" dirty="0">
                <a:solidFill>
                  <a:srgbClr val="0070C0"/>
                </a:solidFill>
                <a:latin typeface="Arial" panose="020B0604020202020204" pitchFamily="34" charset="0"/>
                <a:cs typeface="Arial" panose="020B0604020202020204" pitchFamily="34" charset="0"/>
                <a:sym typeface="+mn-ea"/>
              </a:rPr>
              <a:t>d'optimiser les rendements agricoles.</a:t>
            </a:r>
          </a:p>
        </p:txBody>
      </p:sp>
      <p:grpSp>
        <p:nvGrpSpPr>
          <p:cNvPr id="2415" name="Google Shape;2415;p64"/>
          <p:cNvGrpSpPr/>
          <p:nvPr/>
        </p:nvGrpSpPr>
        <p:grpSpPr>
          <a:xfrm rot="1323687" flipH="1">
            <a:off x="-1662194" y="3429813"/>
            <a:ext cx="3092602" cy="2444470"/>
            <a:chOff x="2928088" y="3567589"/>
            <a:chExt cx="3274576" cy="2847918"/>
          </a:xfrm>
        </p:grpSpPr>
        <p:pic>
          <p:nvPicPr>
            <p:cNvPr id="2416" name="Google Shape;2416;p64"/>
            <p:cNvPicPr preferRelativeResize="0"/>
            <p:nvPr/>
          </p:nvPicPr>
          <p:blipFill rotWithShape="1">
            <a:blip r:embed="rId2"/>
            <a:srcRect l="39486" t="29228" r="35708" b="26202"/>
            <a:stretch>
              <a:fillRect/>
            </a:stretch>
          </p:blipFill>
          <p:spPr>
            <a:xfrm rot="-5436219">
              <a:off x="4505057" y="4068830"/>
              <a:ext cx="1679805" cy="1697806"/>
            </a:xfrm>
            <a:prstGeom prst="rect">
              <a:avLst/>
            </a:prstGeom>
            <a:noFill/>
            <a:ln>
              <a:noFill/>
            </a:ln>
          </p:spPr>
        </p:pic>
        <p:pic>
          <p:nvPicPr>
            <p:cNvPr id="2417" name="Google Shape;2417;p64"/>
            <p:cNvPicPr preferRelativeResize="0"/>
            <p:nvPr/>
          </p:nvPicPr>
          <p:blipFill rotWithShape="1">
            <a:blip r:embed="rId3"/>
            <a:srcRect l="33270" t="11201" r="31930" b="28411"/>
            <a:stretch>
              <a:fillRect/>
            </a:stretch>
          </p:blipFill>
          <p:spPr>
            <a:xfrm rot="337043">
              <a:off x="3048930" y="3691688"/>
              <a:ext cx="2663162" cy="2599719"/>
            </a:xfrm>
            <a:prstGeom prst="rect">
              <a:avLst/>
            </a:prstGeom>
            <a:noFill/>
            <a:ln>
              <a:noFill/>
            </a:ln>
          </p:spPr>
        </p:pic>
      </p:grpSp>
      <p:pic>
        <p:nvPicPr>
          <p:cNvPr id="2418" name="Google Shape;2418;p64"/>
          <p:cNvPicPr preferRelativeResize="0"/>
          <p:nvPr/>
        </p:nvPicPr>
        <p:blipFill rotWithShape="1">
          <a:blip r:embed="rId4"/>
          <a:srcRect l="34841" t="12748" r="28186" b="30313"/>
          <a:stretch>
            <a:fillRect/>
          </a:stretch>
        </p:blipFill>
        <p:spPr>
          <a:xfrm rot="-8548510" flipH="1">
            <a:off x="7819618" y="4295431"/>
            <a:ext cx="1334681" cy="1186284"/>
          </a:xfrm>
          <a:prstGeom prst="rect">
            <a:avLst/>
          </a:prstGeom>
          <a:noFill/>
          <a:ln>
            <a:noFill/>
          </a:ln>
        </p:spPr>
      </p:pic>
      <p:sp>
        <p:nvSpPr>
          <p:cNvPr id="2" name="Zone de texte 1"/>
          <p:cNvSpPr txBox="1"/>
          <p:nvPr/>
        </p:nvSpPr>
        <p:spPr>
          <a:xfrm>
            <a:off x="100361" y="47393"/>
            <a:ext cx="9043639" cy="887095"/>
          </a:xfrm>
          <a:prstGeom prst="rect">
            <a:avLst/>
          </a:prstGeom>
          <a:noFill/>
        </p:spPr>
        <p:txBody>
          <a:bodyPr wrap="square" rtlCol="0">
            <a:noAutofit/>
          </a:bodyPr>
          <a:lstStyle/>
          <a:p>
            <a:r>
              <a:rPr lang="fr-FR" altLang="en-US" sz="2500" b="1" dirty="0">
                <a:ln w="0"/>
                <a:solidFill>
                  <a:srgbClr val="002060"/>
                </a:solidFill>
              </a:rPr>
              <a:t>Type 1 :</a:t>
            </a:r>
            <a:r>
              <a:rPr lang="fr-FR" altLang="en-US" sz="2500" b="1" dirty="0">
                <a:ln w="0"/>
                <a:solidFill>
                  <a:srgbClr val="0070C0"/>
                </a:solidFill>
              </a:rPr>
              <a:t>Les produits phytosanitaires</a:t>
            </a:r>
          </a:p>
        </p:txBody>
      </p:sp>
      <p:sp>
        <p:nvSpPr>
          <p:cNvPr id="6" name="Rectangle 5"/>
          <p:cNvSpPr/>
          <p:nvPr/>
        </p:nvSpPr>
        <p:spPr>
          <a:xfrm>
            <a:off x="6940038" y="4418671"/>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9/49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2"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animBg="1"/>
      <p:bldP spid="3" grpId="2" build="p" animBg="1"/>
      <p:bldP spid="2" grpId="1"/>
      <p:bldP spid="2"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613410"/>
            <a:ext cx="8923728" cy="1275715"/>
          </a:xfrm>
        </p:spPr>
        <p:txBody>
          <a:bodyPr/>
          <a:lstStyle/>
          <a:p>
            <a:r>
              <a:rPr lang="fr-FR" altLang="en-US" sz="4000" dirty="0">
                <a:latin typeface="+mj-lt"/>
              </a:rPr>
              <a:t> 	</a:t>
            </a:r>
            <a:r>
              <a:rPr lang="fr-FR" altLang="en-US" sz="4000" b="1" dirty="0">
                <a:solidFill>
                  <a:srgbClr val="0070C0"/>
                </a:solidFill>
                <a:latin typeface="+mj-lt"/>
              </a:rPr>
              <a:t>Type 1 </a:t>
            </a:r>
            <a:r>
              <a:rPr lang="fr-FR" altLang="en-US" sz="4000" dirty="0">
                <a:latin typeface="+mj-lt"/>
              </a:rPr>
              <a:t>:</a:t>
            </a:r>
            <a:r>
              <a:rPr lang="fr-FR" alt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Produits phytosanitaires </a:t>
            </a:r>
            <a:endParaRPr lang="fr-FR" altLang="en-US" sz="4000" dirty="0">
              <a:latin typeface="+mj-lt"/>
            </a:endParaRPr>
          </a:p>
        </p:txBody>
      </p:sp>
      <p:sp>
        <p:nvSpPr>
          <p:cNvPr id="11" name="Rectangle 10"/>
          <p:cNvSpPr/>
          <p:nvPr/>
        </p:nvSpPr>
        <p:spPr>
          <a:xfrm>
            <a:off x="19050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dirty="0">
                <a:solidFill>
                  <a:schemeClr val="tx1"/>
                </a:solidFill>
              </a:rPr>
              <a:t>Produits chimiques</a:t>
            </a:r>
          </a:p>
        </p:txBody>
      </p:sp>
      <p:cxnSp>
        <p:nvCxnSpPr>
          <p:cNvPr id="13" name="Connecteur droit avec flèche 12"/>
          <p:cNvCxnSpPr>
            <a:stCxn id="2" idx="2"/>
            <a:endCxn id="11" idx="0"/>
          </p:cNvCxnSpPr>
          <p:nvPr/>
        </p:nvCxnSpPr>
        <p:spPr>
          <a:xfrm flipH="1">
            <a:off x="1600200" y="1889125"/>
            <a:ext cx="2861664" cy="133985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5" name="Connecteur droit avec flèche 14"/>
          <p:cNvCxnSpPr/>
          <p:nvPr/>
        </p:nvCxnSpPr>
        <p:spPr>
          <a:xfrm>
            <a:off x="4541520" y="1877695"/>
            <a:ext cx="2988310" cy="13512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 name="Rectangle 15"/>
          <p:cNvSpPr/>
          <p:nvPr/>
        </p:nvSpPr>
        <p:spPr>
          <a:xfrm>
            <a:off x="572389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dirty="0">
                <a:solidFill>
                  <a:schemeClr val="tx1"/>
                </a:solidFill>
              </a:rPr>
              <a:t>Produits biologiques </a:t>
            </a:r>
          </a:p>
        </p:txBody>
      </p:sp>
      <p:grpSp>
        <p:nvGrpSpPr>
          <p:cNvPr id="944" name="Google Shape;944;p44"/>
          <p:cNvGrpSpPr/>
          <p:nvPr/>
        </p:nvGrpSpPr>
        <p:grpSpPr>
          <a:xfrm>
            <a:off x="7357469" y="1646462"/>
            <a:ext cx="1204075" cy="1064600"/>
            <a:chOff x="257500" y="1669275"/>
            <a:chExt cx="1204075" cy="1064600"/>
          </a:xfrm>
        </p:grpSpPr>
        <p:sp>
          <p:nvSpPr>
            <p:cNvPr id="945" name="Google Shape;945;p4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 de texte 2"/>
          <p:cNvSpPr txBox="1"/>
          <p:nvPr/>
        </p:nvSpPr>
        <p:spPr>
          <a:xfrm>
            <a:off x="8451215" y="2440940"/>
            <a:ext cx="3048000" cy="306705"/>
          </a:xfrm>
          <a:prstGeom prst="rect">
            <a:avLst/>
          </a:prstGeom>
          <a:noFill/>
        </p:spPr>
        <p:txBody>
          <a:bodyPr wrap="square" rtlCol="0">
            <a:spAutoFit/>
          </a:bodyPr>
          <a:lstStyle/>
          <a:p>
            <a:endParaRPr lang="fr-FR" altLang="en-US"/>
          </a:p>
        </p:txBody>
      </p:sp>
      <p:grpSp>
        <p:nvGrpSpPr>
          <p:cNvPr id="4" name="Google Shape;944;p44"/>
          <p:cNvGrpSpPr/>
          <p:nvPr/>
        </p:nvGrpSpPr>
        <p:grpSpPr>
          <a:xfrm>
            <a:off x="7090134" y="1707422"/>
            <a:ext cx="1204075" cy="1064600"/>
            <a:chOff x="257500" y="1669275"/>
            <a:chExt cx="1204075" cy="1064600"/>
          </a:xfrm>
        </p:grpSpPr>
        <p:sp>
          <p:nvSpPr>
            <p:cNvPr id="5" name="Google Shape;945;p4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6;p4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7;p4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8;p4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9;p4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0;p4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51;p4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2;p4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3;p4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4;p4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5;p4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6;p4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7;p4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8;p4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9;p4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0;p4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1;p4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2;p4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3;p4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4;p4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5;p4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6;p4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7;p4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8;p4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69;p4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0;p4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Rectangle 927"/>
          <p:cNvSpPr/>
          <p:nvPr/>
        </p:nvSpPr>
        <p:spPr>
          <a:xfrm>
            <a:off x="7702568" y="4418671"/>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10/49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2"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strips(down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strVal val="#ppt_w*0.70"/>
                                          </p:val>
                                        </p:tav>
                                        <p:tav tm="100000">
                                          <p:val>
                                            <p:strVal val="#ppt_w"/>
                                          </p:val>
                                        </p:tav>
                                      </p:tavLst>
                                    </p:anim>
                                    <p:anim calcmode="lin" valueType="num">
                                      <p:cBhvr>
                                        <p:cTn id="30" dur="1000" fill="hold"/>
                                        <p:tgtEl>
                                          <p:spTgt spid="16"/>
                                        </p:tgtEl>
                                        <p:attrNameLst>
                                          <p:attrName>ppt_h</p:attrName>
                                        </p:attrNameLst>
                                      </p:cBhvr>
                                      <p:tavLst>
                                        <p:tav tm="0">
                                          <p:val>
                                            <p:strVal val="#ppt_h"/>
                                          </p:val>
                                        </p:tav>
                                        <p:tav tm="100000">
                                          <p:val>
                                            <p:strVal val="#ppt_h"/>
                                          </p:val>
                                        </p:tav>
                                      </p:tavLst>
                                    </p:anim>
                                    <p:animEffect transition="in" filter="fade">
                                      <p:cBhvr>
                                        <p:cTn id="3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P spid="11" grpId="0" animBg="1"/>
      <p:bldP spid="11"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38860" y="613410"/>
            <a:ext cx="7053580" cy="1275715"/>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fr-FR" altLang="en-US" sz="4700" b="1" dirty="0">
                <a:solidFill>
                  <a:schemeClr val="accent3"/>
                </a:solidFill>
                <a:latin typeface="+mj-lt"/>
              </a:rPr>
              <a:t>Produits chimiques </a:t>
            </a:r>
          </a:p>
        </p:txBody>
      </p:sp>
      <p:sp>
        <p:nvSpPr>
          <p:cNvPr id="11" name="Rectangle 10"/>
          <p:cNvSpPr/>
          <p:nvPr/>
        </p:nvSpPr>
        <p:spPr>
          <a:xfrm>
            <a:off x="19050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rPr>
              <a:t>Pesticides et herbicides</a:t>
            </a:r>
          </a:p>
        </p:txBody>
      </p:sp>
      <p:cxnSp>
        <p:nvCxnSpPr>
          <p:cNvPr id="13" name="Connecteur droit avec flèche 12"/>
          <p:cNvCxnSpPr>
            <a:stCxn id="2" idx="2"/>
            <a:endCxn id="11" idx="0"/>
          </p:cNvCxnSpPr>
          <p:nvPr/>
        </p:nvCxnSpPr>
        <p:spPr>
          <a:xfrm flipH="1">
            <a:off x="1600200" y="1889125"/>
            <a:ext cx="2965450" cy="133985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5" name="Connecteur droit avec flèche 14"/>
          <p:cNvCxnSpPr/>
          <p:nvPr/>
        </p:nvCxnSpPr>
        <p:spPr>
          <a:xfrm>
            <a:off x="4541520" y="1877695"/>
            <a:ext cx="2988310" cy="13512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 name="Rectangle 15"/>
          <p:cNvSpPr/>
          <p:nvPr/>
        </p:nvSpPr>
        <p:spPr>
          <a:xfrm>
            <a:off x="572389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rPr>
              <a:t>engrais chimiques</a:t>
            </a:r>
          </a:p>
        </p:txBody>
      </p:sp>
      <p:grpSp>
        <p:nvGrpSpPr>
          <p:cNvPr id="944" name="Google Shape;944;p44"/>
          <p:cNvGrpSpPr/>
          <p:nvPr/>
        </p:nvGrpSpPr>
        <p:grpSpPr>
          <a:xfrm>
            <a:off x="7357469" y="1646462"/>
            <a:ext cx="1204075" cy="1064600"/>
            <a:chOff x="257500" y="1669275"/>
            <a:chExt cx="1204075" cy="1064600"/>
          </a:xfrm>
        </p:grpSpPr>
        <p:sp>
          <p:nvSpPr>
            <p:cNvPr id="945" name="Google Shape;945;p4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 de texte 2"/>
          <p:cNvSpPr txBox="1"/>
          <p:nvPr/>
        </p:nvSpPr>
        <p:spPr>
          <a:xfrm>
            <a:off x="8451215" y="2440940"/>
            <a:ext cx="3048000" cy="306705"/>
          </a:xfrm>
          <a:prstGeom prst="rect">
            <a:avLst/>
          </a:prstGeom>
          <a:noFill/>
        </p:spPr>
        <p:txBody>
          <a:bodyPr wrap="square" rtlCol="0">
            <a:spAutoFit/>
          </a:bodyPr>
          <a:lstStyle/>
          <a:p>
            <a:endParaRPr lang="fr-FR" altLang="en-US"/>
          </a:p>
        </p:txBody>
      </p:sp>
      <p:grpSp>
        <p:nvGrpSpPr>
          <p:cNvPr id="4" name="Google Shape;944;p44"/>
          <p:cNvGrpSpPr/>
          <p:nvPr/>
        </p:nvGrpSpPr>
        <p:grpSpPr>
          <a:xfrm>
            <a:off x="7090134" y="1707422"/>
            <a:ext cx="1204075" cy="1064600"/>
            <a:chOff x="257500" y="1669275"/>
            <a:chExt cx="1204075" cy="1064600"/>
          </a:xfrm>
        </p:grpSpPr>
        <p:sp>
          <p:nvSpPr>
            <p:cNvPr id="5" name="Google Shape;945;p4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6;p4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7;p4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8;p4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9;p4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0;p4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51;p4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2;p4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3;p4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54;p4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5;p4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6;p4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7;p4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8;p4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9;p4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0;p4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1;p4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2;p4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3;p4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4;p4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5;p4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6;p4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7;p4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8;p4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69;p4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0;p4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Rectangle 927"/>
          <p:cNvSpPr/>
          <p:nvPr/>
        </p:nvSpPr>
        <p:spPr>
          <a:xfrm>
            <a:off x="7622015" y="439737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11/49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trips(down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trips(down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strVal val="#ppt_w*0.70"/>
                                          </p:val>
                                        </p:tav>
                                        <p:tav tm="100000">
                                          <p:val>
                                            <p:strVal val="#ppt_w"/>
                                          </p:val>
                                        </p:tav>
                                      </p:tavLst>
                                    </p:anim>
                                    <p:anim calcmode="lin" valueType="num">
                                      <p:cBhvr>
                                        <p:cTn id="32" dur="1000" fill="hold"/>
                                        <p:tgtEl>
                                          <p:spTgt spid="16"/>
                                        </p:tgtEl>
                                        <p:attrNameLst>
                                          <p:attrName>ppt_h</p:attrName>
                                        </p:attrNameLst>
                                      </p:cBhvr>
                                      <p:tavLst>
                                        <p:tav tm="0">
                                          <p:val>
                                            <p:strVal val="#ppt_h"/>
                                          </p:val>
                                        </p:tav>
                                        <p:tav tm="100000">
                                          <p:val>
                                            <p:strVal val="#ppt_h"/>
                                          </p:val>
                                        </p:tav>
                                      </p:tavLst>
                                    </p:anim>
                                    <p:animEffect transition="in" filter="fade">
                                      <p:cBhvr>
                                        <p:cTn id="3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animBg="1"/>
      <p:bldP spid="11" grpId="1"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2"/>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a:p>
            <a:pPr marL="0" lvl="0" indent="0" algn="l" rtl="0">
              <a:spcBef>
                <a:spcPts val="0"/>
              </a:spcBef>
              <a:spcAft>
                <a:spcPts val="0"/>
              </a:spcAft>
              <a:buNone/>
            </a:pPr>
            <a:endParaRPr lang="en-GB"/>
          </a:p>
        </p:txBody>
      </p:sp>
      <p:sp>
        <p:nvSpPr>
          <p:cNvPr id="850" name="Google Shape;850;p52"/>
          <p:cNvSpPr txBox="1">
            <a:spLocks noGrp="1"/>
          </p:cNvSpPr>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endParaRPr/>
          </a:p>
        </p:txBody>
      </p:sp>
      <p:grpSp>
        <p:nvGrpSpPr>
          <p:cNvPr id="851" name="Google Shape;851;p52"/>
          <p:cNvGrpSpPr/>
          <p:nvPr/>
        </p:nvGrpSpPr>
        <p:grpSpPr>
          <a:xfrm flipH="1">
            <a:off x="809989" y="1172656"/>
            <a:ext cx="446222" cy="77476"/>
            <a:chOff x="6146875" y="1767300"/>
            <a:chExt cx="331025" cy="57475"/>
          </a:xfrm>
        </p:grpSpPr>
        <p:sp>
          <p:nvSpPr>
            <p:cNvPr id="852" name="Google Shape;852;p5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301077" y="-1968576"/>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descr="alaa"/>
          <p:cNvPicPr>
            <a:picLocks noChangeAspect="1"/>
          </p:cNvPicPr>
          <p:nvPr/>
        </p:nvPicPr>
        <p:blipFill>
          <a:blip r:embed="rId3"/>
          <a:stretch>
            <a:fillRect/>
          </a:stretch>
        </p:blipFill>
        <p:spPr>
          <a:xfrm>
            <a:off x="-635" y="0"/>
            <a:ext cx="9144635" cy="5175250"/>
          </a:xfrm>
          <a:prstGeom prst="rect">
            <a:avLst/>
          </a:prstGeom>
        </p:spPr>
      </p:pic>
      <p:sp>
        <p:nvSpPr>
          <p:cNvPr id="2" name="Rectangle 1"/>
          <p:cNvSpPr/>
          <p:nvPr/>
        </p:nvSpPr>
        <p:spPr>
          <a:xfrm>
            <a:off x="7656385" y="437414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12/49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fade">
                                      <p:cBhvr>
                                        <p:cTn id="7" dur="1"/>
                                        <p:tgtEl>
                                          <p:spTgt spid="914"/>
                                        </p:tgtEl>
                                      </p:cBhvr>
                                    </p:animEffect>
                                  </p:childTnLst>
                                </p:cTn>
                              </p:par>
                            </p:childTnLst>
                          </p:cTn>
                        </p:par>
                        <p:par>
                          <p:cTn id="8" fill="hold">
                            <p:stCondLst>
                              <p:cond delay="0"/>
                            </p:stCondLst>
                            <p:childTnLst>
                              <p:par>
                                <p:cTn id="9" presetID="8" presetClass="emph" presetSubtype="0" fill="hold" nodeType="afterEffect">
                                  <p:stCondLst>
                                    <p:cond delay="0"/>
                                  </p:stCondLst>
                                  <p:childTnLst>
                                    <p:animRot by="-21600000">
                                      <p:cBhvr>
                                        <p:cTn id="10" dur="1500" fill="hold"/>
                                        <p:tgtEl>
                                          <p:spTgt spid="9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43167" y="681672"/>
            <a:ext cx="8062595" cy="3695065"/>
          </a:xfrm>
          <a:ln w="28575">
            <a:solidFill>
              <a:schemeClr val="tx1"/>
            </a:solidFill>
          </a:ln>
        </p:spPr>
        <p:txBody>
          <a:bodyPr/>
          <a:lstStyle/>
          <a:p>
            <a:pPr algn="l"/>
            <a:endParaRPr lang="fr-FR" altLang="en-US" dirty="0">
              <a:latin typeface="Arial" panose="020B0604020202020204" pitchFamily="34" charset="0"/>
              <a:cs typeface="Arial" panose="020B0604020202020204" pitchFamily="34" charset="0"/>
              <a:sym typeface="+mn-ea"/>
            </a:endParaRPr>
          </a:p>
          <a:p>
            <a:pPr algn="l">
              <a:lnSpc>
                <a:spcPct val="150000"/>
              </a:lnSpc>
            </a:pPr>
            <a:r>
              <a:rPr lang="fr-FR" altLang="en-US" sz="2000" dirty="0">
                <a:solidFill>
                  <a:schemeClr val="tx1"/>
                </a:solidFill>
                <a:latin typeface="Arial" panose="020B0604020202020204" pitchFamily="34" charset="0"/>
                <a:cs typeface="Arial" panose="020B0604020202020204" pitchFamily="34" charset="0"/>
                <a:sym typeface="+mn-ea"/>
              </a:rPr>
              <a:t>    Ces substances sont utilisées pour </a:t>
            </a:r>
            <a:r>
              <a:rPr lang="fr-FR" altLang="en-US" sz="2000" b="1" dirty="0">
                <a:solidFill>
                  <a:srgbClr val="FF0000"/>
                </a:solidFill>
                <a:latin typeface="Arial" panose="020B0604020202020204" pitchFamily="34" charset="0"/>
                <a:cs typeface="Arial" panose="020B0604020202020204" pitchFamily="34" charset="0"/>
                <a:sym typeface="+mn-ea"/>
              </a:rPr>
              <a:t>protéger les cultures </a:t>
            </a:r>
            <a:r>
              <a:rPr lang="fr-FR" altLang="en-US" sz="2000" dirty="0">
                <a:solidFill>
                  <a:schemeClr val="tx1"/>
                </a:solidFill>
                <a:latin typeface="Arial" panose="020B0604020202020204" pitchFamily="34" charset="0"/>
                <a:cs typeface="Arial" panose="020B0604020202020204" pitchFamily="34" charset="0"/>
                <a:sym typeface="+mn-ea"/>
              </a:rPr>
              <a:t>contre les </a:t>
            </a:r>
            <a:r>
              <a:rPr lang="fr-FR" altLang="en-US" sz="2000" b="1" dirty="0">
                <a:solidFill>
                  <a:schemeClr val="tx1"/>
                </a:solidFill>
                <a:latin typeface="Arial" panose="020B0604020202020204" pitchFamily="34" charset="0"/>
                <a:cs typeface="Arial" panose="020B0604020202020204" pitchFamily="34" charset="0"/>
                <a:sym typeface="+mn-ea"/>
              </a:rPr>
              <a:t>ravageurs</a:t>
            </a:r>
            <a:r>
              <a:rPr lang="fr-FR" altLang="en-US" sz="2000" dirty="0">
                <a:solidFill>
                  <a:schemeClr val="tx1"/>
                </a:solidFill>
                <a:latin typeface="Arial" panose="020B0604020202020204" pitchFamily="34" charset="0"/>
                <a:cs typeface="Arial" panose="020B0604020202020204" pitchFamily="34" charset="0"/>
                <a:sym typeface="+mn-ea"/>
              </a:rPr>
              <a:t> et </a:t>
            </a:r>
            <a:r>
              <a:rPr lang="fr-FR" altLang="en-US" sz="2000" b="1" dirty="0">
                <a:solidFill>
                  <a:schemeClr val="tx1"/>
                </a:solidFill>
                <a:latin typeface="Arial" panose="020B0604020202020204" pitchFamily="34" charset="0"/>
                <a:cs typeface="Arial" panose="020B0604020202020204" pitchFamily="34" charset="0"/>
                <a:sym typeface="+mn-ea"/>
              </a:rPr>
              <a:t>les mauvaises herbes</a:t>
            </a:r>
            <a:r>
              <a:rPr lang="fr-FR" altLang="en-US" sz="2000" dirty="0">
                <a:solidFill>
                  <a:schemeClr val="tx1"/>
                </a:solidFill>
                <a:latin typeface="Arial" panose="020B0604020202020204" pitchFamily="34" charset="0"/>
                <a:cs typeface="Arial" panose="020B0604020202020204" pitchFamily="34" charset="0"/>
                <a:sym typeface="+mn-ea"/>
              </a:rPr>
              <a:t>. Cependant, lorsqu'elles sont appliquées en excès ou mal gérées, elles peuvent se retrouver: </a:t>
            </a:r>
            <a:r>
              <a:rPr lang="fr-FR" altLang="en-US" sz="2000" b="1" dirty="0">
                <a:solidFill>
                  <a:srgbClr val="002060"/>
                </a:solidFill>
                <a:latin typeface="Arial" panose="020B0604020202020204" pitchFamily="34" charset="0"/>
                <a:cs typeface="Arial" panose="020B0604020202020204" pitchFamily="34" charset="0"/>
                <a:sym typeface="+mn-ea"/>
              </a:rPr>
              <a:t>dans les sols et les eaux</a:t>
            </a:r>
            <a:r>
              <a:rPr lang="fr-FR" altLang="en-US" sz="2000" dirty="0">
                <a:solidFill>
                  <a:schemeClr val="tx1"/>
                </a:solidFill>
                <a:latin typeface="Arial" panose="020B0604020202020204" pitchFamily="34" charset="0"/>
                <a:cs typeface="Arial" panose="020B0604020202020204" pitchFamily="34" charset="0"/>
                <a:sym typeface="+mn-ea"/>
              </a:rPr>
              <a:t>, entraînant la </a:t>
            </a:r>
            <a:r>
              <a:rPr lang="fr-FR" altLang="en-US" sz="2000" b="1" dirty="0">
                <a:solidFill>
                  <a:srgbClr val="FF0000"/>
                </a:solidFill>
                <a:latin typeface="Arial" panose="020B0604020202020204" pitchFamily="34" charset="0"/>
                <a:cs typeface="Arial" panose="020B0604020202020204" pitchFamily="34" charset="0"/>
                <a:sym typeface="+mn-ea"/>
              </a:rPr>
              <a:t>contamination des nappes phréatiques et des cours d'eau</a:t>
            </a:r>
            <a:r>
              <a:rPr lang="fr-FR" altLang="en-US" sz="2000" dirty="0">
                <a:solidFill>
                  <a:schemeClr val="tx1"/>
                </a:solidFill>
                <a:latin typeface="Arial" panose="020B0604020202020204" pitchFamily="34" charset="0"/>
                <a:cs typeface="Arial" panose="020B0604020202020204" pitchFamily="34" charset="0"/>
                <a:sym typeface="+mn-ea"/>
              </a:rPr>
              <a:t>. Ces produits chimiques peuvent également s'accumuler dans la chaîne alimentaire, </a:t>
            </a:r>
            <a:r>
              <a:rPr lang="fr-FR" altLang="en-US" sz="2000" b="1" dirty="0">
                <a:solidFill>
                  <a:srgbClr val="FF0000"/>
                </a:solidFill>
                <a:latin typeface="Arial" panose="020B0604020202020204" pitchFamily="34" charset="0"/>
                <a:cs typeface="Arial" panose="020B0604020202020204" pitchFamily="34" charset="0"/>
                <a:sym typeface="+mn-ea"/>
              </a:rPr>
              <a:t>affectant la faune et la santé humaine</a:t>
            </a:r>
            <a:r>
              <a:rPr lang="fr-FR" altLang="en-US" sz="2000" dirty="0">
                <a:solidFill>
                  <a:schemeClr val="tx1"/>
                </a:solidFill>
                <a:latin typeface="Arial" panose="020B0604020202020204" pitchFamily="34" charset="0"/>
                <a:cs typeface="Arial" panose="020B0604020202020204" pitchFamily="34" charset="0"/>
                <a:sym typeface="+mn-ea"/>
              </a:rPr>
              <a:t>.</a:t>
            </a:r>
            <a:endParaRPr lang="fr-FR" altLang="en-US" sz="2000" dirty="0">
              <a:latin typeface="Arial" panose="020B0604020202020204" pitchFamily="34" charset="0"/>
              <a:cs typeface="Arial" panose="020B0604020202020204" pitchFamily="34" charset="0"/>
            </a:endParaRPr>
          </a:p>
        </p:txBody>
      </p:sp>
      <p:grpSp>
        <p:nvGrpSpPr>
          <p:cNvPr id="2415" name="Google Shape;2415;p64"/>
          <p:cNvGrpSpPr/>
          <p:nvPr/>
        </p:nvGrpSpPr>
        <p:grpSpPr>
          <a:xfrm rot="1323687" flipH="1">
            <a:off x="-1662194" y="3429813"/>
            <a:ext cx="3092602" cy="2444470"/>
            <a:chOff x="2928088" y="3567589"/>
            <a:chExt cx="3274576" cy="2847918"/>
          </a:xfrm>
        </p:grpSpPr>
        <p:pic>
          <p:nvPicPr>
            <p:cNvPr id="2416" name="Google Shape;2416;p64"/>
            <p:cNvPicPr preferRelativeResize="0"/>
            <p:nvPr/>
          </p:nvPicPr>
          <p:blipFill rotWithShape="1">
            <a:blip r:embed="rId2"/>
            <a:srcRect l="39486" t="29228" r="35708" b="26202"/>
            <a:stretch>
              <a:fillRect/>
            </a:stretch>
          </p:blipFill>
          <p:spPr>
            <a:xfrm rot="-5436219">
              <a:off x="4505057" y="4068830"/>
              <a:ext cx="1679805" cy="1697806"/>
            </a:xfrm>
            <a:prstGeom prst="rect">
              <a:avLst/>
            </a:prstGeom>
            <a:noFill/>
            <a:ln>
              <a:noFill/>
            </a:ln>
          </p:spPr>
        </p:pic>
        <p:pic>
          <p:nvPicPr>
            <p:cNvPr id="2417" name="Google Shape;2417;p64"/>
            <p:cNvPicPr preferRelativeResize="0"/>
            <p:nvPr/>
          </p:nvPicPr>
          <p:blipFill rotWithShape="1">
            <a:blip r:embed="rId3"/>
            <a:srcRect l="33270" t="11201" r="31930" b="28411"/>
            <a:stretch>
              <a:fillRect/>
            </a:stretch>
          </p:blipFill>
          <p:spPr>
            <a:xfrm rot="337043">
              <a:off x="3048930" y="3691688"/>
              <a:ext cx="2663162" cy="2599719"/>
            </a:xfrm>
            <a:prstGeom prst="rect">
              <a:avLst/>
            </a:prstGeom>
            <a:noFill/>
            <a:ln>
              <a:noFill/>
            </a:ln>
          </p:spPr>
        </p:pic>
      </p:grpSp>
      <p:pic>
        <p:nvPicPr>
          <p:cNvPr id="2418" name="Google Shape;2418;p64"/>
          <p:cNvPicPr preferRelativeResize="0"/>
          <p:nvPr/>
        </p:nvPicPr>
        <p:blipFill rotWithShape="1">
          <a:blip r:embed="rId4"/>
          <a:srcRect l="34841" t="12748" r="28186" b="30313"/>
          <a:stretch>
            <a:fillRect/>
          </a:stretch>
        </p:blipFill>
        <p:spPr>
          <a:xfrm rot="-8548510" flipH="1">
            <a:off x="7819618" y="4295431"/>
            <a:ext cx="1334681" cy="1186284"/>
          </a:xfrm>
          <a:prstGeom prst="rect">
            <a:avLst/>
          </a:prstGeom>
          <a:noFill/>
          <a:ln>
            <a:noFill/>
          </a:ln>
        </p:spPr>
      </p:pic>
      <p:sp>
        <p:nvSpPr>
          <p:cNvPr id="2" name="Zone de texte 1"/>
          <p:cNvSpPr txBox="1"/>
          <p:nvPr/>
        </p:nvSpPr>
        <p:spPr>
          <a:xfrm>
            <a:off x="1351280" y="238125"/>
            <a:ext cx="6068060" cy="887095"/>
          </a:xfrm>
          <a:prstGeom prst="rect">
            <a:avLst/>
          </a:prstGeom>
          <a:noFill/>
        </p:spPr>
        <p:txBody>
          <a:bodyPr wrap="square" rtlCol="0">
            <a:noAutofit/>
          </a:bodyPr>
          <a:lstStyle/>
          <a:p>
            <a:r>
              <a:rPr lang="fr-FR" altLang="en-US" sz="2500" b="1" dirty="0">
                <a:ln w="0"/>
                <a:solidFill>
                  <a:srgbClr val="002060"/>
                </a:solidFill>
              </a:rPr>
              <a:t>Pesticides et herbicides</a:t>
            </a:r>
          </a:p>
        </p:txBody>
      </p:sp>
      <p:sp>
        <p:nvSpPr>
          <p:cNvPr id="6" name="Rectangle 5"/>
          <p:cNvSpPr/>
          <p:nvPr/>
        </p:nvSpPr>
        <p:spPr>
          <a:xfrm>
            <a:off x="7830585" y="444683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13/49</a:t>
            </a: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9437"/>
          <a:stretch>
            <a:fillRect/>
          </a:stretch>
        </p:blipFill>
        <p:spPr bwMode="auto">
          <a:xfrm>
            <a:off x="2122953" y="549910"/>
            <a:ext cx="6273916" cy="4178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p:cTn id="12" dur="1000" fill="hold"/>
                                        <p:tgtEl>
                                          <p:spTgt spid="3">
                                            <p:bg/>
                                          </p:spTgt>
                                        </p:tgtEl>
                                        <p:attrNameLst>
                                          <p:attrName>ppt_w</p:attrName>
                                        </p:attrNameLst>
                                      </p:cBhvr>
                                      <p:tavLst>
                                        <p:tav tm="0">
                                          <p:val>
                                            <p:strVal val="#ppt_w*0.70"/>
                                          </p:val>
                                        </p:tav>
                                        <p:tav tm="100000">
                                          <p:val>
                                            <p:strVal val="#ppt_w"/>
                                          </p:val>
                                        </p:tav>
                                      </p:tavLst>
                                    </p:anim>
                                    <p:anim calcmode="lin" valueType="num">
                                      <p:cBhvr>
                                        <p:cTn id="13" dur="1000" fill="hold"/>
                                        <p:tgtEl>
                                          <p:spTgt spid="3">
                                            <p:bg/>
                                          </p:spTgt>
                                        </p:tgtEl>
                                        <p:attrNameLst>
                                          <p:attrName>ppt_h</p:attrName>
                                        </p:attrNameLst>
                                      </p:cBhvr>
                                      <p:tavLst>
                                        <p:tav tm="0">
                                          <p:val>
                                            <p:strVal val="#ppt_h"/>
                                          </p:val>
                                        </p:tav>
                                        <p:tav tm="100000">
                                          <p:val>
                                            <p:strVal val="#ppt_h"/>
                                          </p:val>
                                        </p:tav>
                                      </p:tavLst>
                                    </p:anim>
                                    <p:animEffect transition="in" filter="fade">
                                      <p:cBhvr>
                                        <p:cTn id="14" dur="10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 calcmode="lin" valueType="num">
                                      <p:cBhvr additive="base">
                                        <p:cTn id="26" dur="500" fill="hold"/>
                                        <p:tgtEl>
                                          <p:spTgt spid="2050"/>
                                        </p:tgtEl>
                                        <p:attrNameLst>
                                          <p:attrName>ppt_x</p:attrName>
                                        </p:attrNameLst>
                                      </p:cBhvr>
                                      <p:tavLst>
                                        <p:tav tm="0">
                                          <p:val>
                                            <p:strVal val="#ppt_x"/>
                                          </p:val>
                                        </p:tav>
                                        <p:tav tm="100000">
                                          <p:val>
                                            <p:strVal val="#ppt_x"/>
                                          </p:val>
                                        </p:tav>
                                      </p:tavLst>
                                    </p:anim>
                                    <p:anim calcmode="lin" valueType="num">
                                      <p:cBhvr additive="base">
                                        <p:cTn id="27"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 de texte 4"/>
          <p:cNvSpPr txBox="1"/>
          <p:nvPr/>
        </p:nvSpPr>
        <p:spPr>
          <a:xfrm>
            <a:off x="356839" y="940104"/>
            <a:ext cx="8787161" cy="3597172"/>
          </a:xfrm>
          <a:prstGeom prst="rect">
            <a:avLst/>
          </a:prstGeom>
          <a:noFill/>
        </p:spPr>
        <p:txBody>
          <a:bodyPr wrap="square" rtlCol="0">
            <a:noAutofit/>
          </a:bodyPr>
          <a:lstStyle/>
          <a:p>
            <a:endParaRPr lang="fr-FR" altLang="en-US" sz="2000" dirty="0"/>
          </a:p>
          <a:p>
            <a:pPr>
              <a:lnSpc>
                <a:spcPct val="150000"/>
              </a:lnSpc>
            </a:pPr>
            <a:r>
              <a:rPr lang="fr-FR" altLang="en-US" sz="2000" dirty="0"/>
              <a:t>Les engrais riches en </a:t>
            </a:r>
            <a:r>
              <a:rPr lang="fr-FR" altLang="en-US" sz="2000" b="1" dirty="0"/>
              <a:t>azote,</a:t>
            </a:r>
            <a:r>
              <a:rPr lang="fr-FR" altLang="en-US" sz="2000" dirty="0"/>
              <a:t> </a:t>
            </a:r>
            <a:r>
              <a:rPr lang="fr-FR" altLang="en-US" sz="2000" b="1" dirty="0"/>
              <a:t>phosphore</a:t>
            </a:r>
            <a:r>
              <a:rPr lang="fr-FR" altLang="en-US" sz="2000" dirty="0"/>
              <a:t>, et </a:t>
            </a:r>
            <a:r>
              <a:rPr lang="fr-FR" altLang="en-US" sz="2000" b="1" dirty="0"/>
              <a:t>potassium</a:t>
            </a:r>
            <a:r>
              <a:rPr lang="fr-FR" altLang="en-US" sz="2000" dirty="0"/>
              <a:t> sont couramment utilisés pour </a:t>
            </a:r>
            <a:r>
              <a:rPr lang="fr-FR" altLang="en-US" sz="2000" b="1" dirty="0">
                <a:solidFill>
                  <a:schemeClr val="accent4"/>
                </a:solidFill>
              </a:rPr>
              <a:t>augmenter</a:t>
            </a:r>
            <a:r>
              <a:rPr lang="fr-FR" altLang="en-US" sz="2000" dirty="0"/>
              <a:t> la </a:t>
            </a:r>
            <a:r>
              <a:rPr lang="fr-FR" altLang="en-US" sz="2000" b="1" dirty="0">
                <a:solidFill>
                  <a:srgbClr val="FF0000"/>
                </a:solidFill>
              </a:rPr>
              <a:t>productivité des cultures</a:t>
            </a:r>
            <a:r>
              <a:rPr lang="fr-FR" altLang="en-US" sz="2000" dirty="0"/>
              <a:t>. Toutefois, une </a:t>
            </a:r>
            <a:r>
              <a:rPr lang="fr-FR" altLang="en-US" sz="2000" b="1" dirty="0"/>
              <a:t>utilisation excessive </a:t>
            </a:r>
            <a:r>
              <a:rPr lang="fr-FR" altLang="en-US" sz="2000" dirty="0"/>
              <a:t>peut provoquer le </a:t>
            </a:r>
            <a:r>
              <a:rPr lang="fr-FR" altLang="en-US" sz="2000" b="1" dirty="0">
                <a:solidFill>
                  <a:srgbClr val="FF0000"/>
                </a:solidFill>
              </a:rPr>
              <a:t>lessivage de ces éléments dans les cours d'eau</a:t>
            </a:r>
            <a:r>
              <a:rPr lang="fr-FR" altLang="en-US" sz="2000" dirty="0"/>
              <a:t>, conduisant à :</a:t>
            </a:r>
          </a:p>
          <a:p>
            <a:pPr marL="342900" indent="-342900">
              <a:lnSpc>
                <a:spcPct val="150000"/>
              </a:lnSpc>
              <a:buFont typeface="Wingdings" panose="05000000000000000000" pitchFamily="2" charset="2"/>
              <a:buChar char="v"/>
            </a:pPr>
            <a:r>
              <a:rPr lang="fr-FR" altLang="en-US" sz="2000" b="1" dirty="0">
                <a:solidFill>
                  <a:srgbClr val="0070C0"/>
                </a:solidFill>
              </a:rPr>
              <a:t>l'eutrophisation</a:t>
            </a:r>
            <a:r>
              <a:rPr lang="fr-FR" altLang="en-US" sz="2000" dirty="0"/>
              <a:t>, un phénomène qui entraîne la prolifération excessive d'algues et la dégradation de la qualité de l'eau.</a:t>
            </a:r>
          </a:p>
        </p:txBody>
      </p:sp>
      <p:grpSp>
        <p:nvGrpSpPr>
          <p:cNvPr id="2415" name="Google Shape;2415;p64"/>
          <p:cNvGrpSpPr/>
          <p:nvPr/>
        </p:nvGrpSpPr>
        <p:grpSpPr>
          <a:xfrm rot="1323687" flipH="1">
            <a:off x="4534775" y="517260"/>
            <a:ext cx="6990202" cy="4947941"/>
            <a:chOff x="1443638" y="732275"/>
            <a:chExt cx="7401518" cy="5764575"/>
          </a:xfrm>
        </p:grpSpPr>
        <p:pic>
          <p:nvPicPr>
            <p:cNvPr id="2416" name="Google Shape;2416;p64"/>
            <p:cNvPicPr preferRelativeResize="0"/>
            <p:nvPr/>
          </p:nvPicPr>
          <p:blipFill rotWithShape="1">
            <a:blip r:embed="rId2"/>
            <a:srcRect l="39486" t="29228" r="35708" b="26202"/>
            <a:stretch>
              <a:fillRect/>
            </a:stretch>
          </p:blipFill>
          <p:spPr>
            <a:xfrm rot="16163781">
              <a:off x="7156350" y="723275"/>
              <a:ext cx="1679805" cy="1697806"/>
            </a:xfrm>
            <a:prstGeom prst="rect">
              <a:avLst/>
            </a:prstGeom>
            <a:noFill/>
            <a:ln>
              <a:noFill/>
            </a:ln>
          </p:spPr>
        </p:pic>
        <p:pic>
          <p:nvPicPr>
            <p:cNvPr id="2417" name="Google Shape;2417;p64"/>
            <p:cNvPicPr preferRelativeResize="0"/>
            <p:nvPr/>
          </p:nvPicPr>
          <p:blipFill rotWithShape="1">
            <a:blip r:embed="rId3"/>
            <a:srcRect l="33270" t="11201" r="31930" b="28411"/>
            <a:stretch>
              <a:fillRect/>
            </a:stretch>
          </p:blipFill>
          <p:spPr>
            <a:xfrm rot="337043">
              <a:off x="1443638" y="3897131"/>
              <a:ext cx="2663162" cy="2599719"/>
            </a:xfrm>
            <a:prstGeom prst="rect">
              <a:avLst/>
            </a:prstGeom>
            <a:noFill/>
            <a:ln>
              <a:noFill/>
            </a:ln>
          </p:spPr>
        </p:pic>
      </p:grpSp>
      <p:pic>
        <p:nvPicPr>
          <p:cNvPr id="2418" name="Google Shape;2418;p64"/>
          <p:cNvPicPr preferRelativeResize="0"/>
          <p:nvPr/>
        </p:nvPicPr>
        <p:blipFill rotWithShape="1">
          <a:blip r:embed="rId4"/>
          <a:srcRect l="34841" t="12748" r="28186" b="30313"/>
          <a:stretch>
            <a:fillRect/>
          </a:stretch>
        </p:blipFill>
        <p:spPr>
          <a:xfrm rot="-8548510" flipH="1">
            <a:off x="8035518" y="-529934"/>
            <a:ext cx="1334681" cy="1186284"/>
          </a:xfrm>
          <a:prstGeom prst="rect">
            <a:avLst/>
          </a:prstGeom>
          <a:noFill/>
          <a:ln>
            <a:noFill/>
          </a:ln>
        </p:spPr>
      </p:pic>
      <p:sp>
        <p:nvSpPr>
          <p:cNvPr id="3" name="Rectangle 2"/>
          <p:cNvSpPr/>
          <p:nvPr/>
        </p:nvSpPr>
        <p:spPr>
          <a:xfrm>
            <a:off x="692188" y="212570"/>
            <a:ext cx="3879812" cy="5680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500" b="1" dirty="0">
                <a:solidFill>
                  <a:schemeClr val="accent5"/>
                </a:solidFill>
              </a:rPr>
              <a:t>Engrais chimiques</a:t>
            </a:r>
          </a:p>
        </p:txBody>
      </p:sp>
      <p:sp>
        <p:nvSpPr>
          <p:cNvPr id="4" name="Rectangle 3"/>
          <p:cNvSpPr/>
          <p:nvPr/>
        </p:nvSpPr>
        <p:spPr>
          <a:xfrm>
            <a:off x="356839" y="940104"/>
            <a:ext cx="8590391" cy="38633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634484" y="407866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14/49</a:t>
            </a:r>
          </a:p>
        </p:txBody>
      </p:sp>
      <p:pic>
        <p:nvPicPr>
          <p:cNvPr id="7" name="Image 6"/>
          <p:cNvPicPr>
            <a:picLocks noChangeAspect="1"/>
          </p:cNvPicPr>
          <p:nvPr/>
        </p:nvPicPr>
        <p:blipFill>
          <a:blip r:embed="rId5" cstate="print"/>
          <a:stretch>
            <a:fillRect/>
          </a:stretch>
        </p:blipFill>
        <p:spPr>
          <a:xfrm>
            <a:off x="1679788" y="935674"/>
            <a:ext cx="3705649" cy="3597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038860" y="613410"/>
            <a:ext cx="7053580" cy="1275715"/>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fr-FR" altLang="en-US" sz="4700" b="1" dirty="0">
                <a:solidFill>
                  <a:schemeClr val="accent3"/>
                </a:solidFill>
                <a:latin typeface="+mj-lt"/>
              </a:rPr>
              <a:t>rejets biologiques</a:t>
            </a:r>
          </a:p>
        </p:txBody>
      </p:sp>
      <p:sp>
        <p:nvSpPr>
          <p:cNvPr id="11" name="Rectangle 10"/>
          <p:cNvSpPr/>
          <p:nvPr/>
        </p:nvSpPr>
        <p:spPr>
          <a:xfrm>
            <a:off x="19050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rPr>
              <a:t>Déchets organiques</a:t>
            </a:r>
          </a:p>
        </p:txBody>
      </p:sp>
      <p:cxnSp>
        <p:nvCxnSpPr>
          <p:cNvPr id="13" name="Connecteur droit avec flèche 12"/>
          <p:cNvCxnSpPr>
            <a:stCxn id="2" idx="2"/>
            <a:endCxn id="11" idx="0"/>
          </p:cNvCxnSpPr>
          <p:nvPr/>
        </p:nvCxnSpPr>
        <p:spPr>
          <a:xfrm flipH="1">
            <a:off x="1600200" y="1889125"/>
            <a:ext cx="2965450" cy="133985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5" name="Connecteur droit avec flèche 14"/>
          <p:cNvCxnSpPr/>
          <p:nvPr/>
        </p:nvCxnSpPr>
        <p:spPr>
          <a:xfrm>
            <a:off x="4541520" y="1877695"/>
            <a:ext cx="2988310" cy="13512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 name="Rectangle 15"/>
          <p:cNvSpPr/>
          <p:nvPr/>
        </p:nvSpPr>
        <p:spPr>
          <a:xfrm>
            <a:off x="572389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rPr>
              <a:t>Pathogène</a:t>
            </a:r>
          </a:p>
        </p:txBody>
      </p:sp>
      <p:sp>
        <p:nvSpPr>
          <p:cNvPr id="3" name="Rectangle 2"/>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15/49</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trips(down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strips(down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6"/>
                                        </p:tgtEl>
                                        <p:attrNameLst>
                                          <p:attrName>ppt_y</p:attrName>
                                        </p:attrNameLst>
                                      </p:cBhvr>
                                      <p:tavLst>
                                        <p:tav tm="0">
                                          <p:val>
                                            <p:strVal val="#ppt_y"/>
                                          </p:val>
                                        </p:tav>
                                        <p:tav tm="100000">
                                          <p:val>
                                            <p:strVal val="#ppt_y"/>
                                          </p:val>
                                        </p:tav>
                                      </p:tavLst>
                                    </p:anim>
                                    <p:anim calcmode="lin" valueType="num">
                                      <p:cBhvr>
                                        <p:cTn id="2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animBg="1"/>
      <p:bldP spid="11" grpId="1" animBg="1"/>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plein air, herbe, nourriture, exploitation agricole&#10;&#10;Description générée automatiquement"/>
          <p:cNvPicPr>
            <a:picLocks noChangeAspect="1"/>
          </p:cNvPicPr>
          <p:nvPr/>
        </p:nvPicPr>
        <p:blipFill>
          <a:blip r:embed="rId2"/>
          <a:stretch>
            <a:fillRect/>
          </a:stretch>
        </p:blipFill>
        <p:spPr>
          <a:xfrm>
            <a:off x="2207942" y="999428"/>
            <a:ext cx="4404732" cy="3630308"/>
          </a:xfrm>
          <a:prstGeom prst="rect">
            <a:avLst/>
          </a:prstGeom>
        </p:spPr>
      </p:pic>
      <p:sp>
        <p:nvSpPr>
          <p:cNvPr id="7" name="Rectangle 6"/>
          <p:cNvSpPr/>
          <p:nvPr/>
        </p:nvSpPr>
        <p:spPr>
          <a:xfrm>
            <a:off x="1371600" y="84755"/>
            <a:ext cx="5857539" cy="784830"/>
          </a:xfrm>
          <a:prstGeom prst="rect">
            <a:avLst/>
          </a:prstGeom>
          <a:noFill/>
        </p:spPr>
        <p:txBody>
          <a:bodyPr wrap="square" lIns="91440" tIns="45720" rIns="91440" bIns="45720">
            <a:spAutoFit/>
          </a:bodyPr>
          <a:lstStyle/>
          <a:p>
            <a:pPr algn="ctr"/>
            <a:r>
              <a:rPr lang="fr-FR" altLang="en-US" sz="4500" dirty="0">
                <a:ln w="0"/>
                <a:gradFill>
                  <a:gsLst>
                    <a:gs pos="21000">
                      <a:srgbClr val="53575C"/>
                    </a:gs>
                    <a:gs pos="88000">
                      <a:srgbClr val="C5C7CA"/>
                    </a:gs>
                  </a:gsLst>
                  <a:lin ang="5400000"/>
                </a:gradFill>
                <a:latin typeface="+mj-lt"/>
              </a:rPr>
              <a:t>rejets biologiques</a:t>
            </a:r>
            <a:endParaRPr lang="fr-FR" sz="4500" dirty="0">
              <a:ln w="0"/>
              <a:gradFill>
                <a:gsLst>
                  <a:gs pos="21000">
                    <a:srgbClr val="53575C"/>
                  </a:gs>
                  <a:gs pos="88000">
                    <a:srgbClr val="C5C7CA"/>
                  </a:gs>
                </a:gsLst>
                <a:lin ang="5400000"/>
              </a:gradFill>
            </a:endParaRPr>
          </a:p>
        </p:txBody>
      </p:sp>
      <p:sp>
        <p:nvSpPr>
          <p:cNvPr id="4" name="ZoneTexte 3"/>
          <p:cNvSpPr txBox="1"/>
          <p:nvPr/>
        </p:nvSpPr>
        <p:spPr>
          <a:xfrm>
            <a:off x="7819402" y="4324172"/>
            <a:ext cx="1162228" cy="307777"/>
          </a:xfrm>
          <a:prstGeom prst="rect">
            <a:avLst/>
          </a:prstGeom>
          <a:noFill/>
        </p:spPr>
        <p:txBody>
          <a:bodyPr wrap="square" rtlCol="0">
            <a:spAutoFit/>
          </a:bodyPr>
          <a:lstStyle/>
          <a:p>
            <a:r>
              <a:rPr lang="fr-FR" dirty="0"/>
              <a:t>16/49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68275" y="114300"/>
            <a:ext cx="8676005" cy="4770755"/>
          </a:xfrm>
          <a:ln w="38100">
            <a:solidFill>
              <a:schemeClr val="accent6"/>
            </a:solidFill>
          </a:ln>
        </p:spPr>
        <p:txBody>
          <a:bodyPr/>
          <a:lstStyle/>
          <a:p>
            <a:pPr marL="482600" indent="-342900" algn="l">
              <a:buFont typeface="Wingdings" panose="05000000000000000000" pitchFamily="2" charset="2"/>
              <a:buChar char="q"/>
            </a:pPr>
            <a:r>
              <a:rPr lang="fr-FR" altLang="en-US" sz="2400" b="1" dirty="0">
                <a:solidFill>
                  <a:srgbClr val="111111"/>
                </a:solidFill>
                <a:latin typeface="+mj-lt"/>
                <a:cs typeface="Times New Roman" panose="02020603050405020304" charset="0"/>
              </a:rPr>
              <a:t>Les déchets organiques : </a:t>
            </a:r>
          </a:p>
          <a:p>
            <a:pPr algn="l"/>
            <a:endParaRPr lang="fr-FR" altLang="en-US" dirty="0">
              <a:solidFill>
                <a:srgbClr val="111111"/>
              </a:solidFill>
              <a:latin typeface="+mj-lt"/>
              <a:cs typeface="Times New Roman" panose="02020603050405020304" charset="0"/>
            </a:endParaRPr>
          </a:p>
          <a:p>
            <a:pPr algn="l"/>
            <a:r>
              <a:rPr lang="fr-FR" altLang="en-US" sz="2000" dirty="0">
                <a:solidFill>
                  <a:srgbClr val="111111"/>
                </a:solidFill>
                <a:latin typeface="+mj-lt"/>
                <a:cs typeface="Times New Roman" panose="02020603050405020304" charset="0"/>
              </a:rPr>
              <a:t>      Le </a:t>
            </a:r>
            <a:r>
              <a:rPr lang="fr-FR" altLang="en-US" sz="2000" b="1" dirty="0">
                <a:solidFill>
                  <a:srgbClr val="FF0000"/>
                </a:solidFill>
                <a:latin typeface="+mj-lt"/>
                <a:cs typeface="Times New Roman" panose="02020603050405020304" charset="0"/>
              </a:rPr>
              <a:t>fumier </a:t>
            </a:r>
            <a:r>
              <a:rPr lang="fr-FR" altLang="en-US" sz="2000" dirty="0">
                <a:solidFill>
                  <a:srgbClr val="111111"/>
                </a:solidFill>
                <a:latin typeface="+mj-lt"/>
                <a:cs typeface="Times New Roman" panose="02020603050405020304" charset="0"/>
              </a:rPr>
              <a:t>et le </a:t>
            </a:r>
            <a:r>
              <a:rPr lang="fr-FR" altLang="en-US" sz="2000" b="1" dirty="0">
                <a:solidFill>
                  <a:srgbClr val="FF0000"/>
                </a:solidFill>
                <a:latin typeface="+mj-lt"/>
                <a:cs typeface="Times New Roman" panose="02020603050405020304" charset="0"/>
              </a:rPr>
              <a:t>lisier des élevages </a:t>
            </a:r>
            <a:r>
              <a:rPr lang="fr-FR" sz="2000" dirty="0">
                <a:solidFill>
                  <a:srgbClr val="111111"/>
                </a:solidFill>
                <a:latin typeface="+mj-lt"/>
                <a:cs typeface="Times New Roman" panose="02020603050405020304" charset="0"/>
              </a:rPr>
              <a:t>sont des sources importantes de matière organique </a:t>
            </a:r>
            <a:r>
              <a:rPr lang="fr-FR" altLang="en-US" sz="2000" dirty="0">
                <a:solidFill>
                  <a:srgbClr val="111111"/>
                </a:solidFill>
                <a:latin typeface="+mj-lt"/>
                <a:cs typeface="Times New Roman" panose="02020603050405020304" charset="0"/>
              </a:rPr>
              <a:t> fournissent des nutriments utiles comme engrais, mais leur </a:t>
            </a:r>
            <a:r>
              <a:rPr lang="fr-FR" altLang="en-US" sz="2000" b="1" dirty="0">
                <a:solidFill>
                  <a:srgbClr val="7030A0"/>
                </a:solidFill>
                <a:latin typeface="+mj-lt"/>
                <a:cs typeface="Times New Roman" panose="02020603050405020304" charset="0"/>
              </a:rPr>
              <a:t>mauvaise gestion </a:t>
            </a:r>
            <a:r>
              <a:rPr lang="fr-FR" altLang="en-US" sz="2000" dirty="0">
                <a:solidFill>
                  <a:srgbClr val="111111"/>
                </a:solidFill>
                <a:latin typeface="+mj-lt"/>
                <a:cs typeface="Times New Roman" panose="02020603050405020304" charset="0"/>
              </a:rPr>
              <a:t>peut entraîner </a:t>
            </a:r>
            <a:r>
              <a:rPr lang="fr-FR" altLang="en-US" sz="2000" b="1" dirty="0">
                <a:solidFill>
                  <a:srgbClr val="FF0000"/>
                </a:solidFill>
                <a:latin typeface="+mj-lt"/>
                <a:cs typeface="Times New Roman" panose="02020603050405020304" charset="0"/>
              </a:rPr>
              <a:t>la pollution des sols </a:t>
            </a:r>
            <a:r>
              <a:rPr lang="fr-FR" altLang="en-US" sz="2000" dirty="0">
                <a:solidFill>
                  <a:srgbClr val="111111"/>
                </a:solidFill>
                <a:latin typeface="+mj-lt"/>
                <a:cs typeface="Times New Roman" panose="02020603050405020304" charset="0"/>
              </a:rPr>
              <a:t>et </a:t>
            </a:r>
            <a:r>
              <a:rPr lang="fr-FR" altLang="en-US" sz="2000" b="1" dirty="0">
                <a:solidFill>
                  <a:srgbClr val="FF0000"/>
                </a:solidFill>
                <a:latin typeface="+mj-lt"/>
                <a:cs typeface="Times New Roman" panose="02020603050405020304" charset="0"/>
              </a:rPr>
              <a:t>des eaux</a:t>
            </a:r>
            <a:r>
              <a:rPr lang="fr-FR" altLang="en-US" sz="2000" dirty="0">
                <a:solidFill>
                  <a:srgbClr val="111111"/>
                </a:solidFill>
                <a:latin typeface="+mj-lt"/>
                <a:cs typeface="Times New Roman" panose="02020603050405020304" charset="0"/>
              </a:rPr>
              <a:t>, ainsi que des </a:t>
            </a:r>
            <a:r>
              <a:rPr lang="fr-FR" altLang="en-US" sz="2000" b="1" dirty="0">
                <a:solidFill>
                  <a:srgbClr val="FF0000"/>
                </a:solidFill>
                <a:latin typeface="+mj-lt"/>
                <a:cs typeface="Times New Roman" panose="02020603050405020304" charset="0"/>
              </a:rPr>
              <a:t>émissions de gaz à effet de serre</a:t>
            </a:r>
            <a:r>
              <a:rPr lang="fr-FR" altLang="en-US" sz="2000" dirty="0">
                <a:solidFill>
                  <a:srgbClr val="111111"/>
                </a:solidFill>
                <a:latin typeface="+mj-lt"/>
                <a:cs typeface="Times New Roman" panose="02020603050405020304" charset="0"/>
              </a:rPr>
              <a:t>.</a:t>
            </a:r>
          </a:p>
          <a:p>
            <a:pPr algn="l"/>
            <a:endParaRPr lang="fr-FR" altLang="en-US" sz="1600" dirty="0">
              <a:solidFill>
                <a:srgbClr val="111111"/>
              </a:solidFill>
              <a:latin typeface="+mj-lt"/>
              <a:cs typeface="Times New Roman" panose="02020603050405020304" charset="0"/>
            </a:endParaRPr>
          </a:p>
          <a:p>
            <a:pPr marL="482600" indent="-342900" algn="l">
              <a:buFont typeface="Wingdings" panose="05000000000000000000" pitchFamily="2" charset="2"/>
              <a:buChar char="q"/>
            </a:pPr>
            <a:r>
              <a:rPr lang="fr-FR" altLang="en-US" sz="2400" b="1" dirty="0">
                <a:solidFill>
                  <a:srgbClr val="111111"/>
                </a:solidFill>
                <a:latin typeface="+mj-lt"/>
                <a:cs typeface="Times New Roman" panose="02020603050405020304" charset="0"/>
              </a:rPr>
              <a:t>Pathogènes : </a:t>
            </a:r>
          </a:p>
          <a:p>
            <a:pPr algn="l"/>
            <a:r>
              <a:rPr lang="fr-FR" altLang="en-US" sz="2000" dirty="0">
                <a:solidFill>
                  <a:srgbClr val="111111"/>
                </a:solidFill>
                <a:latin typeface="+mj-lt"/>
                <a:cs typeface="Times New Roman" panose="02020603050405020304" charset="0"/>
              </a:rPr>
              <a:t> </a:t>
            </a:r>
            <a:r>
              <a:rPr lang="fr-FR" altLang="en-US" sz="2000" b="1" dirty="0">
                <a:solidFill>
                  <a:srgbClr val="FF0000"/>
                </a:solidFill>
                <a:latin typeface="+mj-lt"/>
                <a:cs typeface="Times New Roman" panose="02020603050405020304" charset="0"/>
              </a:rPr>
              <a:t>Les élevages intensifs</a:t>
            </a:r>
            <a:r>
              <a:rPr lang="fr-FR" altLang="en-US" sz="2000" dirty="0">
                <a:solidFill>
                  <a:srgbClr val="111111"/>
                </a:solidFill>
                <a:latin typeface="+mj-lt"/>
                <a:cs typeface="Times New Roman" panose="02020603050405020304" charset="0"/>
              </a:rPr>
              <a:t> peuvent être à l'origine </a:t>
            </a:r>
            <a:r>
              <a:rPr lang="fr-FR" altLang="en-US" sz="2000" b="1" dirty="0">
                <a:solidFill>
                  <a:srgbClr val="111111"/>
                </a:solidFill>
                <a:latin typeface="+mj-lt"/>
                <a:cs typeface="Times New Roman" panose="02020603050405020304" charset="0"/>
              </a:rPr>
              <a:t>de la propagation de pathogènes (bactéries, virus) </a:t>
            </a:r>
            <a:r>
              <a:rPr lang="fr-FR" altLang="en-US" sz="2000" dirty="0">
                <a:solidFill>
                  <a:srgbClr val="111111"/>
                </a:solidFill>
                <a:latin typeface="+mj-lt"/>
                <a:cs typeface="Times New Roman" panose="02020603050405020304" charset="0"/>
              </a:rPr>
              <a:t>qui peuvent </a:t>
            </a:r>
            <a:r>
              <a:rPr lang="fr-FR" altLang="en-US" sz="2000" b="1" dirty="0">
                <a:solidFill>
                  <a:srgbClr val="FF0000"/>
                </a:solidFill>
                <a:latin typeface="+mj-lt"/>
                <a:cs typeface="Times New Roman" panose="02020603050405020304" charset="0"/>
              </a:rPr>
              <a:t>contamine</a:t>
            </a:r>
            <a:r>
              <a:rPr lang="fr-FR" altLang="en-US" sz="2000" dirty="0">
                <a:solidFill>
                  <a:srgbClr val="111111"/>
                </a:solidFill>
                <a:latin typeface="+mj-lt"/>
                <a:cs typeface="Times New Roman" panose="02020603050405020304" charset="0"/>
              </a:rPr>
              <a:t>r les eaux de surface et souterraines, posant des risques pour la santé humaine et animale</a:t>
            </a:r>
          </a:p>
          <a:p>
            <a:pPr algn="l"/>
            <a:r>
              <a:rPr lang="fr-FR" altLang="en-US" sz="1600" dirty="0">
                <a:solidFill>
                  <a:srgbClr val="111111"/>
                </a:solidFill>
                <a:latin typeface="+mj-lt"/>
                <a:cs typeface="Times New Roman" panose="02020603050405020304" charset="0"/>
              </a:rPr>
              <a:t>.</a:t>
            </a:r>
          </a:p>
          <a:p>
            <a:pPr algn="l"/>
            <a:endParaRPr lang="fr-FR" altLang="en-US" sz="1600" dirty="0">
              <a:solidFill>
                <a:srgbClr val="111111"/>
              </a:solidFill>
            </a:endParaRPr>
          </a:p>
          <a:p>
            <a:pPr algn="l"/>
            <a:endParaRPr lang="fr-FR" altLang="en-US" sz="1600" dirty="0">
              <a:solidFill>
                <a:srgbClr val="111111"/>
              </a:solidFill>
            </a:endParaRPr>
          </a:p>
        </p:txBody>
      </p:sp>
      <p:sp>
        <p:nvSpPr>
          <p:cNvPr id="4" name="Rectangle 3"/>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17/49</a:t>
            </a:r>
          </a:p>
        </p:txBody>
      </p:sp>
      <p:sp>
        <p:nvSpPr>
          <p:cNvPr id="5" name="AutoShape 2" descr="A detailed image depicting organic waste from livestock farming, including manure piles, straw bedding, and uneaten food scraps. The scene should show a farm environment with various animals such as cows, pigs, and chickens in the background. The waste materials should be visually represented, highlighting the different types of organic waste and their natural colors, with a focus on the sustainable management of agricultural waste."/>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9210" y="564198"/>
            <a:ext cx="8976731" cy="1275715"/>
          </a:xfrm>
        </p:spPr>
        <p:txBody>
          <a:bodyPr/>
          <a:lstStyle/>
          <a:p>
            <a:pPr algn="ctr"/>
            <a:r>
              <a:rPr lang="fr-FR" altLang="en-US" sz="4000" b="1" dirty="0">
                <a:solidFill>
                  <a:srgbClr val="0070C0"/>
                </a:solidFill>
                <a:latin typeface="+mj-lt"/>
              </a:rPr>
              <a:t>Type 2</a:t>
            </a:r>
            <a:r>
              <a:rPr lang="fr-FR" altLang="en-US" sz="4700" dirty="0">
                <a:latin typeface="+mj-lt"/>
              </a:rPr>
              <a:t>: </a:t>
            </a:r>
            <a:r>
              <a:rPr lang="fr-FR" alt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Dynamique sédimentaire </a:t>
            </a:r>
            <a:endParaRPr lang="fr-FR" altLang="en-US" sz="4000" dirty="0">
              <a:latin typeface="+mj-lt"/>
            </a:endParaRPr>
          </a:p>
        </p:txBody>
      </p:sp>
      <p:sp>
        <p:nvSpPr>
          <p:cNvPr id="11" name="Rectangle 10"/>
          <p:cNvSpPr/>
          <p:nvPr/>
        </p:nvSpPr>
        <p:spPr>
          <a:xfrm>
            <a:off x="19050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latin typeface="Arial" panose="020B0604020202020204" pitchFamily="34" charset="0"/>
                <a:cs typeface="Arial" panose="020B0604020202020204" pitchFamily="34" charset="0"/>
                <a:sym typeface="+mn-ea"/>
              </a:rPr>
              <a:t>Érosion des sols</a:t>
            </a:r>
          </a:p>
        </p:txBody>
      </p:sp>
      <p:cxnSp>
        <p:nvCxnSpPr>
          <p:cNvPr id="13" name="Connecteur droit avec flèche 12"/>
          <p:cNvCxnSpPr>
            <a:stCxn id="2" idx="2"/>
            <a:endCxn id="11" idx="0"/>
          </p:cNvCxnSpPr>
          <p:nvPr/>
        </p:nvCxnSpPr>
        <p:spPr>
          <a:xfrm flipH="1">
            <a:off x="1600200" y="1839913"/>
            <a:ext cx="2977376" cy="1389062"/>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5" name="Connecteur droit avec flèche 14"/>
          <p:cNvCxnSpPr>
            <a:stCxn id="2" idx="2"/>
          </p:cNvCxnSpPr>
          <p:nvPr/>
        </p:nvCxnSpPr>
        <p:spPr>
          <a:xfrm>
            <a:off x="4577576" y="1839913"/>
            <a:ext cx="2952254" cy="1389062"/>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 name="Rectangle 15"/>
          <p:cNvSpPr/>
          <p:nvPr/>
        </p:nvSpPr>
        <p:spPr>
          <a:xfrm>
            <a:off x="5723890" y="3228975"/>
            <a:ext cx="2819400" cy="11684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1800">
                <a:solidFill>
                  <a:schemeClr val="tx1"/>
                </a:solidFill>
                <a:latin typeface="Arial" panose="020B0604020202020204" pitchFamily="34" charset="0"/>
                <a:cs typeface="Arial" panose="020B0604020202020204" pitchFamily="34" charset="0"/>
                <a:sym typeface="+mn-ea"/>
              </a:rPr>
              <a:t>Sédiments</a:t>
            </a:r>
          </a:p>
        </p:txBody>
      </p:sp>
      <p:sp>
        <p:nvSpPr>
          <p:cNvPr id="3" name="Rectangle 2"/>
          <p:cNvSpPr/>
          <p:nvPr/>
        </p:nvSpPr>
        <p:spPr>
          <a:xfrm>
            <a:off x="7622120" y="439737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18/49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1011" name="Group 1010"/>
          <p:cNvGrpSpPr>
            <a:grpSpLocks noGrp="1" noUngrp="1" noRot="1" noChangeAspect="1" noMove="1" noResize="1"/>
          </p:cNvGrpSpPr>
          <p:nvPr/>
        </p:nvGrpSpPr>
        <p:grpSpPr>
          <a:xfrm rot="10800000" flipV="1">
            <a:off x="-3" y="-13146"/>
            <a:ext cx="5900833" cy="5156647"/>
            <a:chOff x="5171844" y="-11586"/>
            <a:chExt cx="7020159" cy="6869586"/>
          </a:xfrm>
        </p:grpSpPr>
        <p:sp>
          <p:nvSpPr>
            <p:cNvPr id="1012" name="Rectangle 1011"/>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Rectangle 1012"/>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14" name="Rectangle 1013"/>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Rectangle 1014"/>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9" name="Google Shape;859;p53"/>
          <p:cNvSpPr txBox="1">
            <a:spLocks noGrp="1"/>
          </p:cNvSpPr>
          <p:nvPr>
            <p:ph type="title"/>
          </p:nvPr>
        </p:nvSpPr>
        <p:spPr>
          <a:xfrm>
            <a:off x="2548568" y="59317"/>
            <a:ext cx="3943350" cy="950048"/>
          </a:xfrm>
          <a:prstGeom prst="rect">
            <a:avLst/>
          </a:prstGeom>
        </p:spPr>
        <p:txBody>
          <a:bodyPr spcFirstLastPara="1" vert="horz" lIns="91440" tIns="45720" rIns="91440" bIns="45720" rtlCol="0" anchor="t" anchorCtr="0">
            <a:normAutofit/>
          </a:bodyPr>
          <a:lstStyle/>
          <a:p>
            <a:pPr marL="0" lvl="0" indent="0" algn="l">
              <a:lnSpc>
                <a:spcPct val="90000"/>
              </a:lnSpc>
              <a:spcBef>
                <a:spcPct val="0"/>
              </a:spcBef>
              <a:spcAft>
                <a:spcPts val="0"/>
              </a:spcAft>
            </a:pPr>
            <a:r>
              <a:rPr lang="en-US" altLang="en-GB" sz="3600" kern="1200" dirty="0">
                <a:solidFill>
                  <a:srgbClr val="FFFFFF"/>
                </a:solidFill>
                <a:latin typeface="+mj-lt"/>
                <a:ea typeface="+mj-ea"/>
                <a:cs typeface="+mj-cs"/>
              </a:rPr>
              <a:t>Plan</a:t>
            </a:r>
          </a:p>
        </p:txBody>
      </p:sp>
      <p:sp>
        <p:nvSpPr>
          <p:cNvPr id="860" name="Google Shape;860;p53"/>
          <p:cNvSpPr txBox="1">
            <a:spLocks noGrp="1"/>
          </p:cNvSpPr>
          <p:nvPr>
            <p:ph type="subTitle" idx="1"/>
          </p:nvPr>
        </p:nvSpPr>
        <p:spPr>
          <a:xfrm>
            <a:off x="628650" y="3142014"/>
            <a:ext cx="3240664" cy="1004244"/>
          </a:xfrm>
          <a:prstGeom prst="rect">
            <a:avLst/>
          </a:prstGeom>
        </p:spPr>
        <p:txBody>
          <a:bodyPr spcFirstLastPara="1" vert="horz" lIns="91440" tIns="45720" rIns="91440" bIns="45720" rtlCol="0" anchor="b" anchorCtr="0">
            <a:normAutofit/>
          </a:bodyPr>
          <a:lstStyle/>
          <a:p>
            <a:pPr marL="0" lvl="0" indent="0" algn="l">
              <a:lnSpc>
                <a:spcPct val="90000"/>
              </a:lnSpc>
              <a:spcBef>
                <a:spcPts val="1000"/>
              </a:spcBef>
              <a:spcAft>
                <a:spcPts val="1600"/>
              </a:spcAft>
            </a:pPr>
            <a:endParaRPr lang="en-US" sz="1500" kern="1200" dirty="0">
              <a:solidFill>
                <a:srgbClr val="FFFFFF"/>
              </a:solidFill>
              <a:latin typeface="+mn-lt"/>
              <a:ea typeface="+mn-ea"/>
              <a:cs typeface="+mn-cs"/>
            </a:endParaRPr>
          </a:p>
          <a:p>
            <a:pPr marL="0" lvl="0" indent="0" algn="l">
              <a:lnSpc>
                <a:spcPct val="90000"/>
              </a:lnSpc>
              <a:spcBef>
                <a:spcPts val="1000"/>
              </a:spcBef>
              <a:spcAft>
                <a:spcPts val="1600"/>
              </a:spcAft>
            </a:pPr>
            <a:endParaRPr lang="en-US" sz="1500" kern="1200" dirty="0">
              <a:solidFill>
                <a:srgbClr val="FFFFFF"/>
              </a:solidFill>
              <a:latin typeface="+mn-lt"/>
              <a:ea typeface="+mn-ea"/>
              <a:cs typeface="+mn-cs"/>
            </a:endParaRPr>
          </a:p>
        </p:txBody>
      </p:sp>
      <p:pic>
        <p:nvPicPr>
          <p:cNvPr id="876" name="Google Shape;876;p42"/>
          <p:cNvPicPr preferRelativeResize="0"/>
          <p:nvPr/>
        </p:nvPicPr>
        <p:blipFill rotWithShape="1">
          <a:blip r:embed="rId3"/>
          <a:srcRect l="31148" t="5377" r="27103" b="12769"/>
          <a:stretch>
            <a:fillRect/>
          </a:stretch>
        </p:blipFill>
        <p:spPr>
          <a:xfrm rot="10800000" flipH="1">
            <a:off x="6977535" y="3341515"/>
            <a:ext cx="1109817" cy="1223962"/>
          </a:xfrm>
          <a:prstGeom prst="rect">
            <a:avLst/>
          </a:prstGeom>
          <a:noFill/>
        </p:spPr>
      </p:pic>
      <p:grpSp>
        <p:nvGrpSpPr>
          <p:cNvPr id="941" name="Google Shape;941;p44"/>
          <p:cNvGrpSpPr/>
          <p:nvPr/>
        </p:nvGrpSpPr>
        <p:grpSpPr>
          <a:xfrm>
            <a:off x="7092595" y="726709"/>
            <a:ext cx="914738" cy="972943"/>
            <a:chOff x="6816891" y="-1256367"/>
            <a:chExt cx="2561686" cy="2724686"/>
          </a:xfrm>
        </p:grpSpPr>
        <p:pic>
          <p:nvPicPr>
            <p:cNvPr id="942" name="Google Shape;942;p44"/>
            <p:cNvPicPr preferRelativeResize="0"/>
            <p:nvPr/>
          </p:nvPicPr>
          <p:blipFill rotWithShape="1">
            <a:blip r:embed="rId4"/>
            <a:srcRect l="39486" t="29228" r="35708" b="26202"/>
            <a:stretch>
              <a:fillRect/>
            </a:stretch>
          </p:blipFill>
          <p:spPr>
            <a:xfrm rot="-4105487" flipH="1">
              <a:off x="7689770" y="-220487"/>
              <a:ext cx="1679807" cy="1697806"/>
            </a:xfrm>
            <a:prstGeom prst="rect">
              <a:avLst/>
            </a:prstGeom>
            <a:noFill/>
            <a:ln>
              <a:noFill/>
            </a:ln>
          </p:spPr>
        </p:pic>
        <p:pic>
          <p:nvPicPr>
            <p:cNvPr id="943" name="Google Shape;943;p44"/>
            <p:cNvPicPr preferRelativeResize="0"/>
            <p:nvPr/>
          </p:nvPicPr>
          <p:blipFill rotWithShape="1">
            <a:blip r:embed="rId5"/>
            <a:srcRect l="35189" t="14363" r="31931" b="28412"/>
            <a:stretch>
              <a:fillRect/>
            </a:stretch>
          </p:blipFill>
          <p:spPr>
            <a:xfrm rot="-7249564">
              <a:off x="6790533" y="-1230009"/>
              <a:ext cx="2516257" cy="2463542"/>
            </a:xfrm>
            <a:prstGeom prst="rect">
              <a:avLst/>
            </a:prstGeom>
            <a:noFill/>
            <a:ln>
              <a:noFill/>
            </a:ln>
          </p:spPr>
        </p:pic>
      </p:grpSp>
      <p:grpSp>
        <p:nvGrpSpPr>
          <p:cNvPr id="1004" name="Google Shape;1004;p44"/>
          <p:cNvGrpSpPr/>
          <p:nvPr/>
        </p:nvGrpSpPr>
        <p:grpSpPr>
          <a:xfrm>
            <a:off x="6595433" y="1957943"/>
            <a:ext cx="1874029" cy="1223962"/>
            <a:chOff x="-14763648" y="3957527"/>
            <a:chExt cx="3282377" cy="2435451"/>
          </a:xfrm>
        </p:grpSpPr>
        <p:pic>
          <p:nvPicPr>
            <p:cNvPr id="1005" name="Google Shape;1005;p44"/>
            <p:cNvPicPr preferRelativeResize="0"/>
            <p:nvPr/>
          </p:nvPicPr>
          <p:blipFill rotWithShape="1">
            <a:blip r:embed="rId4"/>
            <a:srcRect l="39486" t="29228" r="35708" b="26202"/>
            <a:stretch>
              <a:fillRect/>
            </a:stretch>
          </p:blipFill>
          <p:spPr>
            <a:xfrm rot="14905488">
              <a:off x="-12931655" y="4280402"/>
              <a:ext cx="1442656" cy="1458113"/>
            </a:xfrm>
            <a:prstGeom prst="rect">
              <a:avLst/>
            </a:prstGeom>
            <a:noFill/>
            <a:ln>
              <a:noFill/>
            </a:ln>
          </p:spPr>
        </p:pic>
        <p:pic>
          <p:nvPicPr>
            <p:cNvPr id="1006" name="Google Shape;1006;p44"/>
            <p:cNvPicPr preferRelativeResize="0"/>
            <p:nvPr/>
          </p:nvPicPr>
          <p:blipFill rotWithShape="1">
            <a:blip r:embed="rId6"/>
            <a:srcRect l="34842" t="12748" r="32306" b="30313"/>
            <a:stretch>
              <a:fillRect/>
            </a:stretch>
          </p:blipFill>
          <p:spPr>
            <a:xfrm>
              <a:off x="-14763648" y="3957527"/>
              <a:ext cx="2498098" cy="2435451"/>
            </a:xfrm>
            <a:prstGeom prst="rect">
              <a:avLst/>
            </a:prstGeom>
            <a:noFill/>
            <a:ln>
              <a:noFill/>
            </a:ln>
          </p:spPr>
        </p:pic>
      </p:grpSp>
      <p:sp>
        <p:nvSpPr>
          <p:cNvPr id="14" name="Rectangle 13"/>
          <p:cNvSpPr/>
          <p:nvPr/>
        </p:nvSpPr>
        <p:spPr>
          <a:xfrm>
            <a:off x="385337" y="522953"/>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  introduction</a:t>
            </a:r>
          </a:p>
        </p:txBody>
      </p:sp>
      <p:sp>
        <p:nvSpPr>
          <p:cNvPr id="15" name="Rectangle 14"/>
          <p:cNvSpPr/>
          <p:nvPr/>
        </p:nvSpPr>
        <p:spPr>
          <a:xfrm>
            <a:off x="385336" y="1662874"/>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définition</a:t>
            </a:r>
          </a:p>
        </p:txBody>
      </p:sp>
      <p:sp>
        <p:nvSpPr>
          <p:cNvPr id="16" name="Rectangle 15"/>
          <p:cNvSpPr/>
          <p:nvPr/>
        </p:nvSpPr>
        <p:spPr>
          <a:xfrm>
            <a:off x="385335" y="2829392"/>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dirty="0"/>
              <a:t>Types des rejets</a:t>
            </a:r>
          </a:p>
        </p:txBody>
      </p:sp>
      <p:sp>
        <p:nvSpPr>
          <p:cNvPr id="17" name="Rectangle 16"/>
          <p:cNvSpPr/>
          <p:nvPr/>
        </p:nvSpPr>
        <p:spPr>
          <a:xfrm>
            <a:off x="339204" y="3984591"/>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Sources et mécanismes de pollution</a:t>
            </a:r>
          </a:p>
        </p:txBody>
      </p:sp>
      <p:sp>
        <p:nvSpPr>
          <p:cNvPr id="18" name="Rectangle 17"/>
          <p:cNvSpPr/>
          <p:nvPr/>
        </p:nvSpPr>
        <p:spPr>
          <a:xfrm>
            <a:off x="2423032" y="564785"/>
            <a:ext cx="2292363"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Impacts environnementaux</a:t>
            </a:r>
          </a:p>
        </p:txBody>
      </p:sp>
      <p:sp>
        <p:nvSpPr>
          <p:cNvPr id="19" name="Rectangle 18"/>
          <p:cNvSpPr/>
          <p:nvPr/>
        </p:nvSpPr>
        <p:spPr>
          <a:xfrm>
            <a:off x="2767209" y="1675854"/>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Solution et bonne pratiques agricoles</a:t>
            </a:r>
          </a:p>
        </p:txBody>
      </p:sp>
      <p:sp>
        <p:nvSpPr>
          <p:cNvPr id="20" name="Rectangle 19"/>
          <p:cNvSpPr/>
          <p:nvPr/>
        </p:nvSpPr>
        <p:spPr>
          <a:xfrm>
            <a:off x="2810792" y="2834471"/>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Etude de cas </a:t>
            </a:r>
          </a:p>
        </p:txBody>
      </p:sp>
      <p:sp>
        <p:nvSpPr>
          <p:cNvPr id="21" name="Rectangle 20"/>
          <p:cNvSpPr/>
          <p:nvPr/>
        </p:nvSpPr>
        <p:spPr>
          <a:xfrm>
            <a:off x="2767209" y="4015863"/>
            <a:ext cx="1969477" cy="948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sz="1600" dirty="0"/>
              <a:t>Conclusion</a:t>
            </a:r>
          </a:p>
        </p:txBody>
      </p:sp>
      <p:sp>
        <p:nvSpPr>
          <p:cNvPr id="2" name="Rectangle 1"/>
          <p:cNvSpPr/>
          <p:nvPr/>
        </p:nvSpPr>
        <p:spPr>
          <a:xfrm>
            <a:off x="7704202" y="4228461"/>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1/49</a:t>
            </a: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plante, herbe, plein air, ciel&#10;&#10;Description générée automatiquement"/>
          <p:cNvPicPr>
            <a:picLocks noChangeAspect="1"/>
          </p:cNvPicPr>
          <p:nvPr/>
        </p:nvPicPr>
        <p:blipFill>
          <a:blip r:embed="rId2"/>
          <a:stretch>
            <a:fillRect/>
          </a:stretch>
        </p:blipFill>
        <p:spPr>
          <a:xfrm>
            <a:off x="192504" y="68306"/>
            <a:ext cx="8490819" cy="5075194"/>
          </a:xfrm>
          <a:prstGeom prst="rect">
            <a:avLst/>
          </a:prstGeom>
        </p:spPr>
      </p:pic>
      <p:sp>
        <p:nvSpPr>
          <p:cNvPr id="2" name="ZoneTexte 1"/>
          <p:cNvSpPr txBox="1"/>
          <p:nvPr/>
        </p:nvSpPr>
        <p:spPr>
          <a:xfrm>
            <a:off x="7435638" y="4606184"/>
            <a:ext cx="1247685" cy="307777"/>
          </a:xfrm>
          <a:prstGeom prst="rect">
            <a:avLst/>
          </a:prstGeom>
          <a:noFill/>
        </p:spPr>
        <p:txBody>
          <a:bodyPr wrap="square" rtlCol="0">
            <a:spAutoFit/>
          </a:bodyPr>
          <a:lstStyle/>
          <a:p>
            <a:pPr algn="ctr"/>
            <a:r>
              <a:rPr lang="fr-FR" dirty="0">
                <a:solidFill>
                  <a:schemeClr val="bg1"/>
                </a:solidFill>
              </a:rPr>
              <a:t>19/49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19735" y="372110"/>
            <a:ext cx="8449310" cy="4603750"/>
          </a:xfrm>
          <a:ln>
            <a:solidFill>
              <a:srgbClr val="111111"/>
            </a:solidFill>
          </a:ln>
        </p:spPr>
        <p:txBody>
          <a:bodyPr/>
          <a:lstStyle/>
          <a:p>
            <a:pPr lvl="0" algn="l">
              <a:buClr>
                <a:srgbClr val="043A5B"/>
              </a:buClr>
            </a:pPr>
            <a:endParaRPr lang="fr-FR" altLang="en-US" sz="1600" dirty="0">
              <a:solidFill>
                <a:srgbClr val="111111"/>
              </a:solidFill>
              <a:latin typeface="Arial" panose="020B0604020202020204" pitchFamily="34" charset="0"/>
              <a:cs typeface="Arial" panose="020B0604020202020204" pitchFamily="34" charset="0"/>
            </a:endParaRPr>
          </a:p>
          <a:p>
            <a:pPr lvl="0" algn="l">
              <a:buClr>
                <a:srgbClr val="043A5B"/>
              </a:buClr>
            </a:pPr>
            <a:endParaRPr lang="fr-FR" altLang="en-US" sz="1600" b="1" dirty="0">
              <a:solidFill>
                <a:srgbClr val="111111"/>
              </a:solidFill>
              <a:latin typeface="Arial" panose="020B0604020202020204" pitchFamily="34" charset="0"/>
              <a:cs typeface="Arial" panose="020B0604020202020204" pitchFamily="34" charset="0"/>
            </a:endParaRPr>
          </a:p>
          <a:p>
            <a:pPr lvl="0" algn="l">
              <a:lnSpc>
                <a:spcPct val="150000"/>
              </a:lnSpc>
              <a:buClr>
                <a:srgbClr val="043A5B"/>
              </a:buClr>
            </a:pPr>
            <a:r>
              <a:rPr lang="fr-FR" altLang="en-US" sz="1700" b="1" dirty="0">
                <a:solidFill>
                  <a:srgbClr val="111111"/>
                </a:solidFill>
                <a:latin typeface="Arial" panose="020B0604020202020204" pitchFamily="34" charset="0"/>
                <a:cs typeface="Arial" panose="020B0604020202020204" pitchFamily="34" charset="0"/>
              </a:rPr>
              <a:t>Le transport de sédiments </a:t>
            </a:r>
            <a:r>
              <a:rPr lang="fr-FR" altLang="en-US" sz="1700" u="sng" dirty="0">
                <a:solidFill>
                  <a:srgbClr val="111111"/>
                </a:solidFill>
                <a:latin typeface="Arial" panose="020B0604020202020204" pitchFamily="34" charset="0"/>
                <a:cs typeface="Arial" panose="020B0604020202020204" pitchFamily="34" charset="0"/>
              </a:rPr>
              <a:t>dans les cours d'eau </a:t>
            </a:r>
            <a:r>
              <a:rPr lang="fr-FR" altLang="en-US" sz="1700" dirty="0">
                <a:solidFill>
                  <a:srgbClr val="111111"/>
                </a:solidFill>
                <a:latin typeface="Arial" panose="020B0604020202020204" pitchFamily="34" charset="0"/>
                <a:cs typeface="Arial" panose="020B0604020202020204" pitchFamily="34" charset="0"/>
              </a:rPr>
              <a:t>peut</a:t>
            </a:r>
            <a:r>
              <a:rPr lang="fr-FR" altLang="en-US" sz="1700" b="1" dirty="0">
                <a:solidFill>
                  <a:srgbClr val="111111"/>
                </a:solidFill>
                <a:latin typeface="Arial" panose="020B0604020202020204" pitchFamily="34" charset="0"/>
                <a:cs typeface="Arial" panose="020B0604020202020204" pitchFamily="34" charset="0"/>
              </a:rPr>
              <a:t> provoquer </a:t>
            </a:r>
            <a:r>
              <a:rPr lang="fr-FR" altLang="en-US" sz="1700" dirty="0">
                <a:solidFill>
                  <a:srgbClr val="111111"/>
                </a:solidFill>
                <a:latin typeface="Arial" panose="020B0604020202020204" pitchFamily="34" charset="0"/>
                <a:cs typeface="Arial" panose="020B0604020202020204" pitchFamily="34" charset="0"/>
              </a:rPr>
              <a:t>l'</a:t>
            </a:r>
            <a:r>
              <a:rPr lang="fr-FR" altLang="en-US" sz="1700" b="1" dirty="0">
                <a:solidFill>
                  <a:srgbClr val="FF0000"/>
                </a:solidFill>
                <a:latin typeface="Arial" panose="020B0604020202020204" pitchFamily="34" charset="0"/>
                <a:cs typeface="Arial" panose="020B0604020202020204" pitchFamily="34" charset="0"/>
              </a:rPr>
              <a:t>envasement</a:t>
            </a:r>
            <a:r>
              <a:rPr lang="fr-FR" altLang="en-US" sz="1700" dirty="0">
                <a:solidFill>
                  <a:srgbClr val="111111"/>
                </a:solidFill>
                <a:latin typeface="Arial" panose="020B0604020202020204" pitchFamily="34" charset="0"/>
                <a:cs typeface="Arial" panose="020B0604020202020204" pitchFamily="34" charset="0"/>
              </a:rPr>
              <a:t> </a:t>
            </a:r>
            <a:r>
              <a:rPr lang="fr-FR" altLang="en-US" sz="1700" u="sng" dirty="0">
                <a:solidFill>
                  <a:srgbClr val="111111"/>
                </a:solidFill>
                <a:latin typeface="Arial" panose="020B0604020202020204" pitchFamily="34" charset="0"/>
                <a:cs typeface="Arial" panose="020B0604020202020204" pitchFamily="34" charset="0"/>
              </a:rPr>
              <a:t>des rivières, lacs, et réservoirs</a:t>
            </a:r>
            <a:r>
              <a:rPr lang="fr-FR" altLang="en-US" sz="1700" dirty="0">
                <a:solidFill>
                  <a:srgbClr val="111111"/>
                </a:solidFill>
                <a:latin typeface="Arial" panose="020B0604020202020204" pitchFamily="34" charset="0"/>
                <a:cs typeface="Arial" panose="020B0604020202020204" pitchFamily="34" charset="0"/>
              </a:rPr>
              <a:t>, </a:t>
            </a:r>
            <a:r>
              <a:rPr lang="fr-FR" altLang="en-US" sz="1700" dirty="0">
                <a:solidFill>
                  <a:srgbClr val="7030A0"/>
                </a:solidFill>
                <a:latin typeface="Arial" panose="020B0604020202020204" pitchFamily="34" charset="0"/>
                <a:cs typeface="Arial" panose="020B0604020202020204" pitchFamily="34" charset="0"/>
              </a:rPr>
              <a:t>réduisant</a:t>
            </a:r>
            <a:r>
              <a:rPr lang="fr-FR" altLang="en-US" sz="1700" dirty="0">
                <a:solidFill>
                  <a:srgbClr val="111111"/>
                </a:solidFill>
                <a:latin typeface="Arial" panose="020B0604020202020204" pitchFamily="34" charset="0"/>
                <a:cs typeface="Arial" panose="020B0604020202020204" pitchFamily="34" charset="0"/>
              </a:rPr>
              <a:t> leur </a:t>
            </a:r>
            <a:r>
              <a:rPr lang="fr-FR" altLang="en-US" sz="1700" b="1" u="sng" dirty="0">
                <a:solidFill>
                  <a:srgbClr val="111111"/>
                </a:solidFill>
                <a:latin typeface="Arial" panose="020B0604020202020204" pitchFamily="34" charset="0"/>
                <a:cs typeface="Arial" panose="020B0604020202020204" pitchFamily="34" charset="0"/>
              </a:rPr>
              <a:t>capacité à contenir de l'eau </a:t>
            </a:r>
            <a:r>
              <a:rPr lang="fr-FR" altLang="en-US" sz="1700" dirty="0">
                <a:solidFill>
                  <a:srgbClr val="111111"/>
                </a:solidFill>
                <a:latin typeface="Arial" panose="020B0604020202020204" pitchFamily="34" charset="0"/>
                <a:cs typeface="Arial" panose="020B0604020202020204" pitchFamily="34" charset="0"/>
              </a:rPr>
              <a:t>et </a:t>
            </a:r>
            <a:r>
              <a:rPr lang="fr-FR" altLang="en-US" sz="1700" b="1" u="sng" dirty="0">
                <a:solidFill>
                  <a:srgbClr val="111111"/>
                </a:solidFill>
                <a:latin typeface="Arial" panose="020B0604020202020204" pitchFamily="34" charset="0"/>
                <a:cs typeface="Arial" panose="020B0604020202020204" pitchFamily="34" charset="0"/>
              </a:rPr>
              <a:t>augmentant les risques d'inondation</a:t>
            </a:r>
            <a:r>
              <a:rPr lang="fr-FR" altLang="en-US" sz="1700" dirty="0">
                <a:solidFill>
                  <a:srgbClr val="111111"/>
                </a:solidFill>
                <a:latin typeface="Arial" panose="020B0604020202020204" pitchFamily="34" charset="0"/>
                <a:cs typeface="Arial" panose="020B0604020202020204" pitchFamily="34" charset="0"/>
              </a:rPr>
              <a:t>. Ces rejets polluants ont divers impacts environnementaux. </a:t>
            </a:r>
          </a:p>
          <a:p>
            <a:pPr lvl="0" algn="l">
              <a:lnSpc>
                <a:spcPct val="150000"/>
              </a:lnSpc>
              <a:buClr>
                <a:srgbClr val="043A5B"/>
              </a:buClr>
            </a:pPr>
            <a:endParaRPr lang="fr-FR" altLang="en-US" sz="1700" dirty="0">
              <a:solidFill>
                <a:srgbClr val="111111"/>
              </a:solidFill>
              <a:latin typeface="Arial" panose="020B0604020202020204" pitchFamily="34" charset="0"/>
              <a:cs typeface="Arial" panose="020B0604020202020204" pitchFamily="34" charset="0"/>
            </a:endParaRPr>
          </a:p>
          <a:p>
            <a:pPr algn="l">
              <a:lnSpc>
                <a:spcPct val="150000"/>
              </a:lnSpc>
            </a:pPr>
            <a:r>
              <a:rPr lang="fr-FR" altLang="en-US" sz="1700" b="1" dirty="0">
                <a:solidFill>
                  <a:srgbClr val="111111"/>
                </a:solidFill>
                <a:latin typeface="+mn-lt"/>
              </a:rPr>
              <a:t>L'érosion des sols </a:t>
            </a:r>
            <a:r>
              <a:rPr lang="fr-FR" altLang="en-US" sz="1700" dirty="0">
                <a:solidFill>
                  <a:srgbClr val="FF0000"/>
                </a:solidFill>
                <a:latin typeface="+mn-lt"/>
              </a:rPr>
              <a:t>due </a:t>
            </a:r>
            <a:r>
              <a:rPr lang="fr-FR" altLang="en-US" sz="1700" u="sng" dirty="0">
                <a:solidFill>
                  <a:srgbClr val="111111"/>
                </a:solidFill>
                <a:latin typeface="+mn-lt"/>
              </a:rPr>
              <a:t>au labour intensif et à l'absence de couverture végétale</a:t>
            </a:r>
            <a:r>
              <a:rPr lang="fr-FR" altLang="en-US" sz="1700" dirty="0">
                <a:solidFill>
                  <a:srgbClr val="111111"/>
                </a:solidFill>
                <a:latin typeface="+mn-lt"/>
              </a:rPr>
              <a:t> entraîne la </a:t>
            </a:r>
            <a:r>
              <a:rPr lang="fr-FR" altLang="en-US" sz="1700" u="sng" dirty="0">
                <a:solidFill>
                  <a:srgbClr val="111111"/>
                </a:solidFill>
                <a:latin typeface="+mn-lt"/>
              </a:rPr>
              <a:t>sédimentation des rivières et lacs</a:t>
            </a:r>
            <a:r>
              <a:rPr lang="fr-FR" altLang="en-US" sz="1700" dirty="0">
                <a:solidFill>
                  <a:srgbClr val="111111"/>
                </a:solidFill>
                <a:latin typeface="+mn-lt"/>
              </a:rPr>
              <a:t>, </a:t>
            </a:r>
            <a:r>
              <a:rPr lang="fr-FR" altLang="en-US" sz="1700" u="sng" dirty="0">
                <a:solidFill>
                  <a:srgbClr val="111111"/>
                </a:solidFill>
                <a:latin typeface="+mn-lt"/>
              </a:rPr>
              <a:t>réduisant la qualité de l'eau </a:t>
            </a:r>
            <a:r>
              <a:rPr lang="fr-FR" altLang="en-US" sz="1700" dirty="0">
                <a:solidFill>
                  <a:srgbClr val="111111"/>
                </a:solidFill>
                <a:latin typeface="+mn-lt"/>
              </a:rPr>
              <a:t>et </a:t>
            </a:r>
            <a:r>
              <a:rPr lang="fr-FR" altLang="en-US" sz="1700" u="sng" dirty="0">
                <a:solidFill>
                  <a:srgbClr val="111111"/>
                </a:solidFill>
                <a:latin typeface="+mn-lt"/>
              </a:rPr>
              <a:t>perturbant les écosystèmes aquatiques</a:t>
            </a:r>
            <a:r>
              <a:rPr lang="fr-FR" altLang="en-US" sz="1700" dirty="0">
                <a:solidFill>
                  <a:srgbClr val="111111"/>
                </a:solidFill>
                <a:latin typeface="+mn-lt"/>
              </a:rPr>
              <a:t>. Elle affecte aussi la capacité des sols à retenir l'eau et les nutriments.</a:t>
            </a:r>
          </a:p>
        </p:txBody>
      </p:sp>
      <p:grpSp>
        <p:nvGrpSpPr>
          <p:cNvPr id="914" name="Google Shape;914;p55"/>
          <p:cNvGrpSpPr/>
          <p:nvPr/>
        </p:nvGrpSpPr>
        <p:grpSpPr>
          <a:xfrm>
            <a:off x="8724265" y="-22337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20/49</a:t>
            </a:r>
          </a:p>
        </p:txBody>
      </p:sp>
      <p:sp>
        <p:nvSpPr>
          <p:cNvPr id="4" name="Rectangle 3"/>
          <p:cNvSpPr/>
          <p:nvPr/>
        </p:nvSpPr>
        <p:spPr>
          <a:xfrm>
            <a:off x="3364761" y="359794"/>
            <a:ext cx="2012089" cy="507831"/>
          </a:xfrm>
          <a:prstGeom prst="rect">
            <a:avLst/>
          </a:prstGeom>
          <a:noFill/>
        </p:spPr>
        <p:txBody>
          <a:bodyPr wrap="non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Arial" panose="020B0604020202020204" pitchFamily="34" charset="0"/>
                <a:cs typeface="Arial" panose="020B0604020202020204" pitchFamily="34" charset="0"/>
              </a:rPr>
              <a:t>Sédiments  </a:t>
            </a:r>
            <a:endParaRPr lang="fr-FR" sz="2700" b="0" cap="none" spc="0" dirty="0">
              <a:ln w="0"/>
              <a:gradFill>
                <a:gsLst>
                  <a:gs pos="21000">
                    <a:srgbClr val="53575C"/>
                  </a:gs>
                  <a:gs pos="88000">
                    <a:srgbClr val="C5C7CA"/>
                  </a:gs>
                </a:gsLst>
                <a:lin ang="5400000"/>
              </a:gradFill>
              <a:effectLst/>
            </a:endParaRPr>
          </a:p>
        </p:txBody>
      </p:sp>
      <p:sp>
        <p:nvSpPr>
          <p:cNvPr id="5" name="Rectangle 4"/>
          <p:cNvSpPr/>
          <p:nvPr/>
        </p:nvSpPr>
        <p:spPr>
          <a:xfrm>
            <a:off x="2972908" y="2413911"/>
            <a:ext cx="3012363" cy="507831"/>
          </a:xfrm>
          <a:prstGeom prst="rect">
            <a:avLst/>
          </a:prstGeom>
          <a:noFill/>
        </p:spPr>
        <p:txBody>
          <a:bodyPr wrap="non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mn-lt"/>
              </a:rPr>
              <a:t>Érosion des sols  </a:t>
            </a:r>
            <a:endParaRPr lang="fr-FR" sz="2700" b="0" cap="none" spc="0" dirty="0">
              <a:ln w="0"/>
              <a:gradFill>
                <a:gsLst>
                  <a:gs pos="21000">
                    <a:srgbClr val="53575C"/>
                  </a:gs>
                  <a:gs pos="88000">
                    <a:srgbClr val="C5C7CA"/>
                  </a:gs>
                </a:gsLst>
                <a:lin ang="5400000"/>
              </a:gra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fade">
                                      <p:cBhvr>
                                        <p:cTn id="7" dur="1"/>
                                        <p:tgtEl>
                                          <p:spTgt spid="914"/>
                                        </p:tgtEl>
                                      </p:cBhvr>
                                    </p:animEffect>
                                  </p:childTnLst>
                                </p:cTn>
                              </p:par>
                            </p:childTnLst>
                          </p:cTn>
                        </p:par>
                        <p:par>
                          <p:cTn id="8" fill="hold">
                            <p:stCondLst>
                              <p:cond delay="0"/>
                            </p:stCondLst>
                            <p:childTnLst>
                              <p:par>
                                <p:cTn id="9" presetID="8" presetClass="emph" presetSubtype="0" fill="hold" nodeType="afterEffect">
                                  <p:stCondLst>
                                    <p:cond delay="0"/>
                                  </p:stCondLst>
                                  <p:childTnLst>
                                    <p:animRot by="-21600000">
                                      <p:cBhvr>
                                        <p:cTn id="10" dur="1500" fill="hold"/>
                                        <p:tgtEl>
                                          <p:spTgt spid="9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572135" y="1470025"/>
            <a:ext cx="3189605" cy="21189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dirty="0"/>
              <a:t>     04</a:t>
            </a:r>
            <a:br>
              <a:rPr lang="fr-FR" altLang="en-GB" dirty="0"/>
            </a:br>
            <a:r>
              <a:rPr lang="fr-FR" altLang="en-GB" dirty="0"/>
              <a:t>Sources et mécanismes de pollution</a:t>
            </a:r>
            <a:br>
              <a:rPr lang="fr-FR" altLang="en-GB" dirty="0"/>
            </a:br>
            <a:r>
              <a:rPr lang="fr-FR" altLang="en-GB" dirty="0"/>
              <a:t>   </a:t>
            </a:r>
          </a:p>
        </p:txBody>
      </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21/49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72085" y="185420"/>
            <a:ext cx="8747760" cy="4932680"/>
          </a:xfrm>
        </p:spPr>
        <p:txBody>
          <a:bodyPr/>
          <a:lstStyle/>
          <a:p>
            <a:pPr marL="152400" indent="0">
              <a:buNone/>
            </a:pPr>
            <a:endParaRPr lang="fr-FR" altLang="en-US" dirty="0"/>
          </a:p>
        </p:txBody>
      </p:sp>
      <p:sp>
        <p:nvSpPr>
          <p:cNvPr id="5" name="Pentagone 4"/>
          <p:cNvSpPr/>
          <p:nvPr/>
        </p:nvSpPr>
        <p:spPr>
          <a:xfrm>
            <a:off x="1331596" y="554990"/>
            <a:ext cx="4366678"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dirty="0">
                <a:latin typeface="Arial" panose="020B0604020202020204" pitchFamily="34" charset="0"/>
                <a:cs typeface="Arial" panose="020B0604020202020204" pitchFamily="34" charset="0"/>
                <a:sym typeface="+mn-ea"/>
              </a:rPr>
              <a:t>Les pratiques agricoles intensives</a:t>
            </a:r>
            <a:endParaRPr lang="fr-FR" altLang="en-US" sz="2200" dirty="0">
              <a:latin typeface="Arial" panose="020B0604020202020204" pitchFamily="34" charset="0"/>
              <a:cs typeface="Arial" panose="020B0604020202020204" pitchFamily="34" charset="0"/>
            </a:endParaRPr>
          </a:p>
          <a:p>
            <a:pPr algn="ctr"/>
            <a:endParaRPr lang="fr-FR" altLang="en-US" sz="2200" dirty="0"/>
          </a:p>
        </p:txBody>
      </p:sp>
      <p:sp>
        <p:nvSpPr>
          <p:cNvPr id="6" name="Pentagone 5"/>
          <p:cNvSpPr/>
          <p:nvPr/>
        </p:nvSpPr>
        <p:spPr>
          <a:xfrm>
            <a:off x="1259840" y="3219450"/>
            <a:ext cx="7776845"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latin typeface="Arial" panose="020B0604020202020204" pitchFamily="34" charset="0"/>
                <a:cs typeface="Arial" panose="020B0604020202020204" pitchFamily="34" charset="0"/>
                <a:sym typeface="+mn-ea"/>
              </a:rPr>
              <a:t>L'élevage intensif </a:t>
            </a:r>
            <a:endParaRPr lang="fr-FR" altLang="en-US" sz="2200"/>
          </a:p>
        </p:txBody>
      </p:sp>
      <p:sp>
        <p:nvSpPr>
          <p:cNvPr id="7" name="Pentagone 6"/>
          <p:cNvSpPr/>
          <p:nvPr/>
        </p:nvSpPr>
        <p:spPr>
          <a:xfrm>
            <a:off x="1259840" y="1978660"/>
            <a:ext cx="6122267"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latin typeface="Arial" panose="020B0604020202020204" pitchFamily="34" charset="0"/>
                <a:cs typeface="Arial" panose="020B0604020202020204" pitchFamily="34" charset="0"/>
                <a:sym typeface="+mn-ea"/>
              </a:rPr>
              <a:t>Le rôle de l'irrigation</a:t>
            </a:r>
            <a:endParaRPr lang="fr-FR" altLang="en-US" sz="2200"/>
          </a:p>
        </p:txBody>
      </p:sp>
      <p:sp>
        <p:nvSpPr>
          <p:cNvPr id="4" name="Rectangle 3"/>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22/49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2"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1" animBg="1"/>
      <p:bldP spid="7" grpId="1" animBg="1"/>
      <p:bldP spid="7"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idx="1"/>
          </p:nvPr>
        </p:nvSpPr>
        <p:spPr>
          <a:xfrm>
            <a:off x="100360" y="724828"/>
            <a:ext cx="8820615" cy="4248615"/>
          </a:xfrm>
          <a:ln w="28575">
            <a:solidFill>
              <a:srgbClr val="111111"/>
            </a:solidFill>
          </a:ln>
        </p:spPr>
        <p:txBody>
          <a:bodyPr/>
          <a:lstStyle/>
          <a:p>
            <a:pPr marL="152400" indent="0">
              <a:buNone/>
            </a:pPr>
            <a:endParaRPr lang="fr-FR" altLang="en-US" sz="2000" dirty="0">
              <a:latin typeface="Arial" panose="020B0604020202020204" pitchFamily="34" charset="0"/>
              <a:cs typeface="Arial" panose="020B0604020202020204" pitchFamily="34" charset="0"/>
            </a:endParaRPr>
          </a:p>
          <a:p>
            <a:pPr>
              <a:lnSpc>
                <a:spcPct val="150000"/>
              </a:lnSpc>
              <a:buClr>
                <a:srgbClr val="111111"/>
              </a:buClr>
              <a:buSzPct val="100000"/>
              <a:buFont typeface="Wingdings" panose="05000000000000000000" pitchFamily="2" charset="2"/>
              <a:buChar char="v"/>
            </a:pPr>
            <a:r>
              <a:rPr lang="fr-FR" altLang="en-US" sz="1800" b="1" dirty="0">
                <a:solidFill>
                  <a:srgbClr val="7030A0"/>
                </a:solidFill>
                <a:latin typeface="Arial" panose="020B0604020202020204" pitchFamily="34" charset="0"/>
                <a:cs typeface="Arial" panose="020B0604020202020204" pitchFamily="34" charset="0"/>
              </a:rPr>
              <a:t>Agriculture industrielle et monoculture </a:t>
            </a:r>
            <a:r>
              <a:rPr lang="fr-FR" altLang="en-US" sz="1800" dirty="0">
                <a:latin typeface="Arial" panose="020B0604020202020204" pitchFamily="34" charset="0"/>
                <a:cs typeface="Arial" panose="020B0604020202020204" pitchFamily="34" charset="0"/>
              </a:rPr>
              <a:t>: </a:t>
            </a:r>
            <a:r>
              <a:rPr lang="fr-FR" altLang="en-US" sz="1800" dirty="0">
                <a:solidFill>
                  <a:srgbClr val="111111"/>
                </a:solidFill>
                <a:latin typeface="Arial" panose="020B0604020202020204" pitchFamily="34" charset="0"/>
                <a:cs typeface="Arial" panose="020B0604020202020204" pitchFamily="34" charset="0"/>
              </a:rPr>
              <a:t>La monoculture </a:t>
            </a:r>
            <a:r>
              <a:rPr lang="fr-FR" altLang="en-US" sz="1800" b="1" dirty="0">
                <a:solidFill>
                  <a:srgbClr val="111111"/>
                </a:solidFill>
                <a:latin typeface="Arial" panose="020B0604020202020204" pitchFamily="34" charset="0"/>
                <a:cs typeface="Arial" panose="020B0604020202020204" pitchFamily="34" charset="0"/>
              </a:rPr>
              <a:t>épuise</a:t>
            </a:r>
            <a:r>
              <a:rPr lang="fr-FR" altLang="en-US" sz="1800" dirty="0">
                <a:solidFill>
                  <a:srgbClr val="111111"/>
                </a:solidFill>
                <a:latin typeface="Arial" panose="020B0604020202020204" pitchFamily="34" charset="0"/>
                <a:cs typeface="Arial" panose="020B0604020202020204" pitchFamily="34" charset="0"/>
              </a:rPr>
              <a:t> </a:t>
            </a:r>
            <a:r>
              <a:rPr lang="fr-FR" altLang="en-US" sz="1800" b="1" dirty="0">
                <a:solidFill>
                  <a:srgbClr val="111111"/>
                </a:solidFill>
                <a:latin typeface="Arial" panose="020B0604020202020204" pitchFamily="34" charset="0"/>
                <a:cs typeface="Arial" panose="020B0604020202020204" pitchFamily="34" charset="0"/>
              </a:rPr>
              <a:t>les sols en nutriments</a:t>
            </a:r>
            <a:r>
              <a:rPr lang="fr-FR" altLang="en-US" sz="1800" dirty="0">
                <a:solidFill>
                  <a:srgbClr val="111111"/>
                </a:solidFill>
                <a:latin typeface="Arial" panose="020B0604020202020204" pitchFamily="34" charset="0"/>
                <a:cs typeface="Arial" panose="020B0604020202020204" pitchFamily="34" charset="0"/>
              </a:rPr>
              <a:t> et</a:t>
            </a:r>
            <a:r>
              <a:rPr lang="fr-FR" altLang="en-US" sz="1800" u="sng" dirty="0">
                <a:solidFill>
                  <a:srgbClr val="111111"/>
                </a:solidFill>
                <a:latin typeface="Arial" panose="020B0604020202020204" pitchFamily="34" charset="0"/>
                <a:cs typeface="Arial" panose="020B0604020202020204" pitchFamily="34" charset="0"/>
              </a:rPr>
              <a:t> </a:t>
            </a:r>
            <a:r>
              <a:rPr lang="fr-FR" altLang="en-US" sz="1800" b="1" u="sng" dirty="0">
                <a:solidFill>
                  <a:srgbClr val="111111"/>
                </a:solidFill>
                <a:latin typeface="Arial" panose="020B0604020202020204" pitchFamily="34" charset="0"/>
                <a:cs typeface="Arial" panose="020B0604020202020204" pitchFamily="34" charset="0"/>
              </a:rPr>
              <a:t>augmente</a:t>
            </a:r>
            <a:r>
              <a:rPr lang="fr-FR" altLang="en-US" sz="1800" u="sng" dirty="0">
                <a:solidFill>
                  <a:srgbClr val="111111"/>
                </a:solidFill>
                <a:latin typeface="Arial" panose="020B0604020202020204" pitchFamily="34" charset="0"/>
                <a:cs typeface="Arial" panose="020B0604020202020204" pitchFamily="34" charset="0"/>
              </a:rPr>
              <a:t> </a:t>
            </a:r>
            <a:r>
              <a:rPr lang="fr-FR" altLang="en-US" sz="1800" dirty="0">
                <a:solidFill>
                  <a:srgbClr val="111111"/>
                </a:solidFill>
                <a:latin typeface="Arial" panose="020B0604020202020204" pitchFamily="34" charset="0"/>
                <a:cs typeface="Arial" panose="020B0604020202020204" pitchFamily="34" charset="0"/>
              </a:rPr>
              <a:t>leur </a:t>
            </a:r>
            <a:r>
              <a:rPr lang="fr-FR" altLang="en-US" sz="1800" b="1" dirty="0">
                <a:solidFill>
                  <a:srgbClr val="111111"/>
                </a:solidFill>
                <a:latin typeface="Arial" panose="020B0604020202020204" pitchFamily="34" charset="0"/>
                <a:cs typeface="Arial" panose="020B0604020202020204" pitchFamily="34" charset="0"/>
              </a:rPr>
              <a:t>vulnérabilité</a:t>
            </a:r>
            <a:r>
              <a:rPr lang="fr-FR" altLang="en-US" sz="1800" dirty="0">
                <a:solidFill>
                  <a:srgbClr val="111111"/>
                </a:solidFill>
                <a:latin typeface="Arial" panose="020B0604020202020204" pitchFamily="34" charset="0"/>
                <a:cs typeface="Arial" panose="020B0604020202020204" pitchFamily="34" charset="0"/>
              </a:rPr>
              <a:t> à l'érosion. Elle réduit la </a:t>
            </a:r>
            <a:r>
              <a:rPr lang="fr-FR" altLang="en-US" sz="1800" b="1" u="sng" dirty="0">
                <a:solidFill>
                  <a:srgbClr val="111111"/>
                </a:solidFill>
                <a:latin typeface="Arial" panose="020B0604020202020204" pitchFamily="34" charset="0"/>
                <a:cs typeface="Arial" panose="020B0604020202020204" pitchFamily="34" charset="0"/>
              </a:rPr>
              <a:t>biodiversité</a:t>
            </a:r>
            <a:r>
              <a:rPr lang="fr-FR" altLang="en-US" sz="1800" dirty="0">
                <a:solidFill>
                  <a:srgbClr val="111111"/>
                </a:solidFill>
                <a:latin typeface="Arial" panose="020B0604020202020204" pitchFamily="34" charset="0"/>
                <a:cs typeface="Arial" panose="020B0604020202020204" pitchFamily="34" charset="0"/>
              </a:rPr>
              <a:t>, </a:t>
            </a:r>
            <a:r>
              <a:rPr lang="fr-FR" altLang="en-US" sz="1800" b="1" u="sng" dirty="0">
                <a:solidFill>
                  <a:srgbClr val="111111"/>
                </a:solidFill>
                <a:latin typeface="Arial" panose="020B0604020202020204" pitchFamily="34" charset="0"/>
                <a:cs typeface="Arial" panose="020B0604020202020204" pitchFamily="34" charset="0"/>
              </a:rPr>
              <a:t>fragilisant les écosystèmes </a:t>
            </a:r>
            <a:r>
              <a:rPr lang="fr-FR" altLang="en-US" sz="1800" dirty="0">
                <a:solidFill>
                  <a:srgbClr val="111111"/>
                </a:solidFill>
                <a:latin typeface="Arial" panose="020B0604020202020204" pitchFamily="34" charset="0"/>
                <a:cs typeface="Arial" panose="020B0604020202020204" pitchFamily="34" charset="0"/>
              </a:rPr>
              <a:t>et </a:t>
            </a:r>
            <a:r>
              <a:rPr lang="fr-FR" altLang="en-US" sz="1800" b="1" u="sng" dirty="0">
                <a:solidFill>
                  <a:srgbClr val="111111"/>
                </a:solidFill>
                <a:latin typeface="Arial" panose="020B0604020202020204" pitchFamily="34" charset="0"/>
                <a:cs typeface="Arial" panose="020B0604020202020204" pitchFamily="34" charset="0"/>
              </a:rPr>
              <a:t>rendant le sol dépendant des fertilisants chimiques.</a:t>
            </a:r>
          </a:p>
          <a:p>
            <a:pPr marL="152400" indent="0">
              <a:lnSpc>
                <a:spcPct val="150000"/>
              </a:lnSpc>
              <a:buNone/>
            </a:pPr>
            <a:endParaRPr lang="fr-FR" altLang="en-US" sz="1800" dirty="0">
              <a:latin typeface="Arial" panose="020B0604020202020204" pitchFamily="34" charset="0"/>
              <a:cs typeface="Arial" panose="020B0604020202020204" pitchFamily="34" charset="0"/>
            </a:endParaRPr>
          </a:p>
          <a:p>
            <a:pPr>
              <a:lnSpc>
                <a:spcPct val="150000"/>
              </a:lnSpc>
              <a:buClr>
                <a:srgbClr val="111111"/>
              </a:buClr>
              <a:buSzPct val="100000"/>
              <a:buFont typeface="Wingdings" panose="05000000000000000000" pitchFamily="2" charset="2"/>
              <a:buChar char="v"/>
            </a:pPr>
            <a:r>
              <a:rPr lang="fr-FR" altLang="en-US" sz="1800" b="1" dirty="0">
                <a:solidFill>
                  <a:srgbClr val="7030A0"/>
                </a:solidFill>
                <a:latin typeface="Arial" panose="020B0604020202020204" pitchFamily="34" charset="0"/>
                <a:cs typeface="Arial" panose="020B0604020202020204" pitchFamily="34" charset="0"/>
              </a:rPr>
              <a:t>Utilisation excessive d'intrants chimiques </a:t>
            </a:r>
            <a:r>
              <a:rPr lang="fr-FR" altLang="en-US" sz="1800" dirty="0">
                <a:solidFill>
                  <a:srgbClr val="111111"/>
                </a:solidFill>
                <a:latin typeface="Arial" panose="020B0604020202020204" pitchFamily="34" charset="0"/>
                <a:cs typeface="Arial" panose="020B0604020202020204" pitchFamily="34" charset="0"/>
              </a:rPr>
              <a:t>: L'abus de </a:t>
            </a:r>
            <a:r>
              <a:rPr lang="fr-FR" altLang="en-US" sz="1800" b="1" dirty="0">
                <a:solidFill>
                  <a:srgbClr val="111111"/>
                </a:solidFill>
                <a:latin typeface="Arial" panose="020B0604020202020204" pitchFamily="34" charset="0"/>
                <a:cs typeface="Arial" panose="020B0604020202020204" pitchFamily="34" charset="0"/>
              </a:rPr>
              <a:t>pesticides</a:t>
            </a:r>
            <a:r>
              <a:rPr lang="fr-FR" altLang="en-US" sz="1800" dirty="0">
                <a:solidFill>
                  <a:srgbClr val="111111"/>
                </a:solidFill>
                <a:latin typeface="Arial" panose="020B0604020202020204" pitchFamily="34" charset="0"/>
                <a:cs typeface="Arial" panose="020B0604020202020204" pitchFamily="34" charset="0"/>
              </a:rPr>
              <a:t> </a:t>
            </a:r>
            <a:r>
              <a:rPr lang="fr-FR" altLang="en-US" sz="1800" b="1" dirty="0">
                <a:solidFill>
                  <a:srgbClr val="111111"/>
                </a:solidFill>
                <a:latin typeface="Arial" panose="020B0604020202020204" pitchFamily="34" charset="0"/>
                <a:cs typeface="Arial" panose="020B0604020202020204" pitchFamily="34" charset="0"/>
              </a:rPr>
              <a:t>et d'engrais chimiques </a:t>
            </a:r>
            <a:r>
              <a:rPr lang="fr-FR" altLang="en-US" sz="1800" b="1" dirty="0">
                <a:solidFill>
                  <a:srgbClr val="FF0000"/>
                </a:solidFill>
                <a:latin typeface="Arial" panose="020B0604020202020204" pitchFamily="34" charset="0"/>
                <a:cs typeface="Arial" panose="020B0604020202020204" pitchFamily="34" charset="0"/>
              </a:rPr>
              <a:t>pollue</a:t>
            </a:r>
            <a:r>
              <a:rPr lang="fr-FR" altLang="en-US" sz="1800" b="1" dirty="0">
                <a:solidFill>
                  <a:srgbClr val="111111"/>
                </a:solidFill>
                <a:latin typeface="Arial" panose="020B0604020202020204" pitchFamily="34" charset="0"/>
                <a:cs typeface="Arial" panose="020B0604020202020204" pitchFamily="34" charset="0"/>
              </a:rPr>
              <a:t> </a:t>
            </a:r>
            <a:r>
              <a:rPr lang="fr-FR" altLang="en-US" sz="1800" b="1" u="sng" dirty="0">
                <a:solidFill>
                  <a:srgbClr val="111111"/>
                </a:solidFill>
                <a:latin typeface="Arial" panose="020B0604020202020204" pitchFamily="34" charset="0"/>
                <a:cs typeface="Arial" panose="020B0604020202020204" pitchFamily="34" charset="0"/>
              </a:rPr>
              <a:t>les sols et les eaux</a:t>
            </a:r>
            <a:r>
              <a:rPr lang="fr-FR" altLang="en-US" sz="1800" b="1" dirty="0">
                <a:solidFill>
                  <a:srgbClr val="111111"/>
                </a:solidFill>
                <a:latin typeface="Arial" panose="020B0604020202020204" pitchFamily="34" charset="0"/>
                <a:cs typeface="Arial" panose="020B0604020202020204" pitchFamily="34" charset="0"/>
              </a:rPr>
              <a:t>, </a:t>
            </a:r>
            <a:r>
              <a:rPr lang="fr-FR" altLang="en-US" sz="1800" b="1" u="sng" dirty="0">
                <a:solidFill>
                  <a:srgbClr val="111111"/>
                </a:solidFill>
                <a:latin typeface="Arial" panose="020B0604020202020204" pitchFamily="34" charset="0"/>
                <a:cs typeface="Arial" panose="020B0604020202020204" pitchFamily="34" charset="0"/>
              </a:rPr>
              <a:t>contaminant les nappes phréatiques </a:t>
            </a:r>
            <a:r>
              <a:rPr lang="fr-FR" altLang="en-US" sz="1800" b="1" dirty="0">
                <a:solidFill>
                  <a:srgbClr val="111111"/>
                </a:solidFill>
                <a:latin typeface="Arial" panose="020B0604020202020204" pitchFamily="34" charset="0"/>
                <a:cs typeface="Arial" panose="020B0604020202020204" pitchFamily="34" charset="0"/>
              </a:rPr>
              <a:t>et les </a:t>
            </a:r>
            <a:r>
              <a:rPr lang="fr-FR" altLang="en-US" sz="1800" b="1" u="sng" dirty="0">
                <a:solidFill>
                  <a:srgbClr val="111111"/>
                </a:solidFill>
                <a:latin typeface="Arial" panose="020B0604020202020204" pitchFamily="34" charset="0"/>
                <a:cs typeface="Arial" panose="020B0604020202020204" pitchFamily="34" charset="0"/>
              </a:rPr>
              <a:t>rivières</a:t>
            </a:r>
            <a:endParaRPr lang="fr-FR" altLang="en-US" sz="1800" b="1" dirty="0">
              <a:latin typeface="Arial" panose="020B0604020202020204" pitchFamily="34" charset="0"/>
              <a:cs typeface="Arial" panose="020B0604020202020204" pitchFamily="34" charset="0"/>
            </a:endParaRPr>
          </a:p>
        </p:txBody>
      </p:sp>
      <p:sp>
        <p:nvSpPr>
          <p:cNvPr id="3" name="Rectangle 2"/>
          <p:cNvSpPr/>
          <p:nvPr/>
        </p:nvSpPr>
        <p:spPr>
          <a:xfrm>
            <a:off x="1505416" y="55880"/>
            <a:ext cx="6423102" cy="507831"/>
          </a:xfrm>
          <a:prstGeom prst="rect">
            <a:avLst/>
          </a:prstGeom>
          <a:noFill/>
        </p:spPr>
        <p:txBody>
          <a:bodyPr wrap="square" lIns="91440" tIns="45720" rIns="91440" bIns="45720">
            <a:spAutoFit/>
          </a:bodyPr>
          <a:lstStyle/>
          <a:p>
            <a:pPr algn="ctr"/>
            <a:r>
              <a:rPr lang="fr-FR" altLang="en-US" sz="2700" dirty="0">
                <a:ln w="0"/>
                <a:gradFill>
                  <a:gsLst>
                    <a:gs pos="21000">
                      <a:srgbClr val="53575C"/>
                    </a:gs>
                    <a:gs pos="88000">
                      <a:srgbClr val="C5C7CA"/>
                    </a:gs>
                  </a:gsLst>
                  <a:lin ang="5400000"/>
                </a:gradFill>
                <a:latin typeface="Arial" panose="020B0604020202020204" pitchFamily="34" charset="0"/>
                <a:cs typeface="Arial" panose="020B0604020202020204" pitchFamily="34" charset="0"/>
                <a:sym typeface="+mn-ea"/>
              </a:rPr>
              <a:t>Les pratiques agricoles intensives</a:t>
            </a:r>
            <a:endParaRPr lang="fr-FR" sz="2700" dirty="0">
              <a:ln w="0"/>
              <a:gradFill>
                <a:gsLst>
                  <a:gs pos="21000">
                    <a:srgbClr val="53575C"/>
                  </a:gs>
                  <a:gs pos="88000">
                    <a:srgbClr val="C5C7CA"/>
                  </a:gs>
                </a:gsLst>
                <a:lin ang="5400000"/>
              </a:gradFill>
            </a:endParaRPr>
          </a:p>
        </p:txBody>
      </p:sp>
      <p:sp>
        <p:nvSpPr>
          <p:cNvPr id="6" name="Rectangle 5"/>
          <p:cNvSpPr/>
          <p:nvPr/>
        </p:nvSpPr>
        <p:spPr>
          <a:xfrm>
            <a:off x="7608229" y="4248614"/>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23/49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additive="base">
                                        <p:cTn id="1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2"/>
          </p:nvPr>
        </p:nvSpPr>
        <p:spPr>
          <a:xfrm>
            <a:off x="316866" y="669120"/>
            <a:ext cx="8447994" cy="4313089"/>
          </a:xfrm>
          <a:ln w="28575">
            <a:solidFill>
              <a:srgbClr val="111111"/>
            </a:solidFill>
          </a:ln>
        </p:spPr>
        <p:txBody>
          <a:bodyPr/>
          <a:lstStyle/>
          <a:p>
            <a:pPr marL="158750" indent="0">
              <a:lnSpc>
                <a:spcPct val="150000"/>
              </a:lnSpc>
              <a:buNone/>
            </a:pPr>
            <a:endParaRPr lang="fr-FR" altLang="en-US" sz="24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fr-FR" altLang="en-US" sz="1600" b="1" dirty="0">
                <a:solidFill>
                  <a:srgbClr val="111111"/>
                </a:solidFill>
                <a:latin typeface="Arial" panose="020B0604020202020204" pitchFamily="34" charset="0"/>
                <a:cs typeface="Arial" panose="020B0604020202020204" pitchFamily="34" charset="0"/>
              </a:rPr>
              <a:t>Pollution par les eaux de ruissellement </a:t>
            </a:r>
            <a:r>
              <a:rPr lang="fr-FR" altLang="en-US" sz="1600" dirty="0">
                <a:solidFill>
                  <a:srgbClr val="111111"/>
                </a:solidFill>
                <a:latin typeface="Arial" panose="020B0604020202020204" pitchFamily="34" charset="0"/>
                <a:cs typeface="Arial" panose="020B0604020202020204" pitchFamily="34" charset="0"/>
              </a:rPr>
              <a:t>: </a:t>
            </a:r>
            <a:r>
              <a:rPr lang="fr-FR" altLang="en-US" sz="1600" b="1" dirty="0">
                <a:solidFill>
                  <a:srgbClr val="FF0000"/>
                </a:solidFill>
                <a:latin typeface="Arial" panose="020B0604020202020204" pitchFamily="34" charset="0"/>
                <a:cs typeface="Arial" panose="020B0604020202020204" pitchFamily="34" charset="0"/>
              </a:rPr>
              <a:t>L'irrigation excessive </a:t>
            </a:r>
            <a:r>
              <a:rPr lang="fr-FR" altLang="en-US" sz="1600" dirty="0">
                <a:solidFill>
                  <a:srgbClr val="111111"/>
                </a:solidFill>
                <a:latin typeface="Arial" panose="020B0604020202020204" pitchFamily="34" charset="0"/>
                <a:cs typeface="Arial" panose="020B0604020202020204" pitchFamily="34" charset="0"/>
              </a:rPr>
              <a:t>entraîne le </a:t>
            </a:r>
            <a:r>
              <a:rPr lang="fr-FR" altLang="en-US" sz="1600" b="1" u="sng" dirty="0">
                <a:solidFill>
                  <a:srgbClr val="111111"/>
                </a:solidFill>
                <a:latin typeface="Arial" panose="020B0604020202020204" pitchFamily="34" charset="0"/>
                <a:cs typeface="Arial" panose="020B0604020202020204" pitchFamily="34" charset="0"/>
              </a:rPr>
              <a:t>ruissellement des produits chimiques et des sédiments vers les cours d'eau</a:t>
            </a:r>
            <a:r>
              <a:rPr lang="fr-FR" altLang="en-US" sz="1600" dirty="0">
                <a:solidFill>
                  <a:srgbClr val="111111"/>
                </a:solidFill>
                <a:latin typeface="Arial" panose="020B0604020202020204" pitchFamily="34" charset="0"/>
                <a:cs typeface="Arial" panose="020B0604020202020204" pitchFamily="34" charset="0"/>
              </a:rPr>
              <a:t>, </a:t>
            </a:r>
            <a:r>
              <a:rPr lang="fr-FR" altLang="en-US" sz="1600" b="1" dirty="0">
                <a:solidFill>
                  <a:srgbClr val="111111"/>
                </a:solidFill>
                <a:latin typeface="Arial" panose="020B0604020202020204" pitchFamily="34" charset="0"/>
                <a:cs typeface="Arial" panose="020B0604020202020204" pitchFamily="34" charset="0"/>
              </a:rPr>
              <a:t>polluant</a:t>
            </a:r>
            <a:r>
              <a:rPr lang="fr-FR" altLang="en-US" sz="1600" b="1" dirty="0">
                <a:solidFill>
                  <a:srgbClr val="7030A0"/>
                </a:solidFill>
                <a:latin typeface="Arial" panose="020B0604020202020204" pitchFamily="34" charset="0"/>
                <a:cs typeface="Arial" panose="020B0604020202020204" pitchFamily="34" charset="0"/>
              </a:rPr>
              <a:t> les rivières et nappes souterraines, et menaçant les écosystèmes aquatiques.</a:t>
            </a:r>
          </a:p>
          <a:p>
            <a:pPr marL="158750" indent="0">
              <a:lnSpc>
                <a:spcPct val="150000"/>
              </a:lnSpc>
              <a:buNone/>
            </a:pPr>
            <a:endParaRPr lang="fr-FR" altLang="en-US" sz="1600" b="1" dirty="0">
              <a:solidFill>
                <a:srgbClr val="7030A0"/>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fr-FR" altLang="en-US" sz="1600" b="1" dirty="0">
                <a:solidFill>
                  <a:srgbClr val="111111"/>
                </a:solidFill>
                <a:latin typeface="Arial" panose="020B0604020202020204" pitchFamily="34" charset="0"/>
                <a:cs typeface="Arial" panose="020B0604020202020204" pitchFamily="34" charset="0"/>
              </a:rPr>
              <a:t>Accumulation de sels et produits chimiques dans les sols </a:t>
            </a:r>
            <a:r>
              <a:rPr lang="fr-FR" altLang="en-US" sz="1600" dirty="0">
                <a:solidFill>
                  <a:srgbClr val="111111"/>
                </a:solidFill>
                <a:latin typeface="Arial" panose="020B0604020202020204" pitchFamily="34" charset="0"/>
                <a:cs typeface="Arial" panose="020B0604020202020204" pitchFamily="34" charset="0"/>
              </a:rPr>
              <a:t>: Dans les régions arides</a:t>
            </a:r>
            <a:r>
              <a:rPr lang="fr-FR" altLang="en-US" sz="1600" b="1" dirty="0">
                <a:solidFill>
                  <a:srgbClr val="FF0000"/>
                </a:solidFill>
                <a:latin typeface="Arial" panose="020B0604020202020204" pitchFamily="34" charset="0"/>
                <a:cs typeface="Arial" panose="020B0604020202020204" pitchFamily="34" charset="0"/>
              </a:rPr>
              <a:t>, l'irrigation</a:t>
            </a:r>
            <a:r>
              <a:rPr lang="fr-FR" altLang="en-US" sz="1600" dirty="0">
                <a:solidFill>
                  <a:srgbClr val="111111"/>
                </a:solidFill>
                <a:latin typeface="Arial" panose="020B0604020202020204" pitchFamily="34" charset="0"/>
                <a:cs typeface="Arial" panose="020B0604020202020204" pitchFamily="34" charset="0"/>
              </a:rPr>
              <a:t> provoque la </a:t>
            </a:r>
            <a:r>
              <a:rPr lang="fr-FR" altLang="en-US" sz="1600" b="1" u="sng" dirty="0">
                <a:solidFill>
                  <a:srgbClr val="FF0000"/>
                </a:solidFill>
                <a:latin typeface="Arial" panose="020B0604020202020204" pitchFamily="34" charset="0"/>
                <a:cs typeface="Arial" panose="020B0604020202020204" pitchFamily="34" charset="0"/>
              </a:rPr>
              <a:t>salinisation des sols</a:t>
            </a:r>
            <a:r>
              <a:rPr lang="fr-FR" altLang="en-US" sz="1600" dirty="0">
                <a:solidFill>
                  <a:srgbClr val="111111"/>
                </a:solidFill>
                <a:latin typeface="Arial" panose="020B0604020202020204" pitchFamily="34" charset="0"/>
                <a:cs typeface="Arial" panose="020B0604020202020204" pitchFamily="34" charset="0"/>
              </a:rPr>
              <a:t>, les rendant </a:t>
            </a:r>
            <a:r>
              <a:rPr lang="fr-FR" altLang="en-US" sz="1600" b="1" u="sng" dirty="0">
                <a:solidFill>
                  <a:srgbClr val="FF0000"/>
                </a:solidFill>
                <a:latin typeface="Arial" panose="020B0604020202020204" pitchFamily="34" charset="0"/>
                <a:cs typeface="Arial" panose="020B0604020202020204" pitchFamily="34" charset="0"/>
              </a:rPr>
              <a:t>infertiles</a:t>
            </a:r>
            <a:r>
              <a:rPr lang="fr-FR" altLang="en-US" sz="1600" dirty="0">
                <a:solidFill>
                  <a:srgbClr val="111111"/>
                </a:solidFill>
                <a:latin typeface="Arial" panose="020B0604020202020204" pitchFamily="34" charset="0"/>
                <a:cs typeface="Arial" panose="020B0604020202020204" pitchFamily="34" charset="0"/>
              </a:rPr>
              <a:t>, et l'accumulation de produits chimiques rend </a:t>
            </a:r>
            <a:r>
              <a:rPr lang="fr-FR" altLang="en-US" sz="1600" b="1" u="sng" dirty="0">
                <a:solidFill>
                  <a:srgbClr val="FF0000"/>
                </a:solidFill>
                <a:latin typeface="Arial" panose="020B0604020202020204" pitchFamily="34" charset="0"/>
                <a:cs typeface="Arial" panose="020B0604020202020204" pitchFamily="34" charset="0"/>
              </a:rPr>
              <a:t>les sols toxiques</a:t>
            </a:r>
            <a:r>
              <a:rPr lang="fr-FR" altLang="en-US" sz="1600" u="sng" dirty="0">
                <a:solidFill>
                  <a:srgbClr val="111111"/>
                </a:solidFill>
                <a:latin typeface="Arial" panose="020B0604020202020204" pitchFamily="34" charset="0"/>
                <a:cs typeface="Arial" panose="020B0604020202020204" pitchFamily="34" charset="0"/>
              </a:rPr>
              <a:t> </a:t>
            </a:r>
            <a:r>
              <a:rPr lang="fr-FR" altLang="en-US" sz="1600" dirty="0">
                <a:solidFill>
                  <a:srgbClr val="111111"/>
                </a:solidFill>
                <a:latin typeface="Arial" panose="020B0604020202020204" pitchFamily="34" charset="0"/>
                <a:cs typeface="Arial" panose="020B0604020202020204" pitchFamily="34" charset="0"/>
              </a:rPr>
              <a:t>pour les cultures et la vie microbienne.</a:t>
            </a:r>
          </a:p>
        </p:txBody>
      </p:sp>
      <p:sp>
        <p:nvSpPr>
          <p:cNvPr id="2" name="Rectangle 1"/>
          <p:cNvSpPr/>
          <p:nvPr/>
        </p:nvSpPr>
        <p:spPr>
          <a:xfrm>
            <a:off x="2756405" y="161290"/>
            <a:ext cx="3767058" cy="507831"/>
          </a:xfrm>
          <a:prstGeom prst="rect">
            <a:avLst/>
          </a:prstGeom>
          <a:noFill/>
        </p:spPr>
        <p:txBody>
          <a:bodyPr wrap="squar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Arial" panose="020B0604020202020204" pitchFamily="34" charset="0"/>
                <a:cs typeface="Arial" panose="020B0604020202020204" pitchFamily="34" charset="0"/>
              </a:rPr>
              <a:t>Le rôle de l'irrigation </a:t>
            </a:r>
            <a:endParaRPr lang="fr-FR" sz="2700" b="0" cap="none" spc="0" dirty="0">
              <a:ln w="0"/>
              <a:gradFill>
                <a:gsLst>
                  <a:gs pos="21000">
                    <a:srgbClr val="53575C"/>
                  </a:gs>
                  <a:gs pos="88000">
                    <a:srgbClr val="C5C7CA"/>
                  </a:gs>
                </a:gsLst>
                <a:lin ang="5400000"/>
              </a:gradFill>
              <a:effectLst/>
            </a:endParaRPr>
          </a:p>
        </p:txBody>
      </p:sp>
      <p:sp>
        <p:nvSpPr>
          <p:cNvPr id="3" name="Rectangle 2"/>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24/49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17500" y="296545"/>
            <a:ext cx="8526780" cy="4694555"/>
          </a:xfrm>
          <a:ln w="28575">
            <a:solidFill>
              <a:srgbClr val="111111"/>
            </a:solidFill>
          </a:ln>
        </p:spPr>
        <p:txBody>
          <a:bodyPr/>
          <a:lstStyle/>
          <a:p>
            <a:pPr marL="152400" indent="0">
              <a:buNone/>
            </a:pPr>
            <a:r>
              <a:rPr lang="fr-FR" altLang="en-US" sz="2700" dirty="0">
                <a:ln w="0"/>
                <a:gradFill>
                  <a:gsLst>
                    <a:gs pos="21000">
                      <a:srgbClr val="53575C"/>
                    </a:gs>
                    <a:gs pos="88000">
                      <a:srgbClr val="C5C7CA"/>
                    </a:gs>
                  </a:gsLst>
                  <a:lin ang="5400000"/>
                </a:gradFill>
                <a:latin typeface="Arial" panose="020B0604020202020204" pitchFamily="34" charset="0"/>
                <a:cs typeface="Arial" panose="020B0604020202020204" pitchFamily="34" charset="0"/>
              </a:rPr>
              <a:t>                         L'élevage intensif </a:t>
            </a:r>
          </a:p>
          <a:p>
            <a:pPr marL="152400" indent="0">
              <a:buNone/>
            </a:pPr>
            <a:endParaRPr lang="fr-FR" altLang="en-US" sz="1800" dirty="0">
              <a:latin typeface="Arial" panose="020B0604020202020204" pitchFamily="34" charset="0"/>
              <a:cs typeface="Arial" panose="020B0604020202020204" pitchFamily="34" charset="0"/>
            </a:endParaRPr>
          </a:p>
          <a:p>
            <a:pPr marL="152400" indent="0">
              <a:lnSpc>
                <a:spcPct val="150000"/>
              </a:lnSpc>
              <a:buNone/>
            </a:pPr>
            <a:r>
              <a:rPr lang="fr-FR" altLang="en-US" sz="1700" b="1" dirty="0">
                <a:solidFill>
                  <a:srgbClr val="7030A0"/>
                </a:solidFill>
                <a:latin typeface="Arial" panose="020B0604020202020204" pitchFamily="34" charset="0"/>
                <a:cs typeface="Arial" panose="020B0604020202020204" pitchFamily="34" charset="0"/>
              </a:rPr>
              <a:t>Production de fumier et lisier </a:t>
            </a:r>
            <a:r>
              <a:rPr lang="fr-FR" altLang="en-US" sz="1700" dirty="0">
                <a:solidFill>
                  <a:srgbClr val="111111"/>
                </a:solidFill>
                <a:latin typeface="Arial" panose="020B0604020202020204" pitchFamily="34" charset="0"/>
                <a:cs typeface="Arial" panose="020B0604020202020204" pitchFamily="34" charset="0"/>
              </a:rPr>
              <a:t>: </a:t>
            </a:r>
            <a:r>
              <a:rPr lang="fr-FR" altLang="en-US" sz="1700" b="1" dirty="0">
                <a:solidFill>
                  <a:srgbClr val="111111"/>
                </a:solidFill>
                <a:latin typeface="Arial" panose="020B0604020202020204" pitchFamily="34" charset="0"/>
                <a:cs typeface="Arial" panose="020B0604020202020204" pitchFamily="34" charset="0"/>
              </a:rPr>
              <a:t>Les élevages industriels </a:t>
            </a:r>
            <a:r>
              <a:rPr lang="fr-FR" altLang="en-US" sz="1700" u="sng" dirty="0">
                <a:solidFill>
                  <a:srgbClr val="111111"/>
                </a:solidFill>
                <a:latin typeface="Arial" panose="020B0604020202020204" pitchFamily="34" charset="0"/>
                <a:cs typeface="Arial" panose="020B0604020202020204" pitchFamily="34" charset="0"/>
              </a:rPr>
              <a:t>produisent</a:t>
            </a:r>
            <a:r>
              <a:rPr lang="fr-FR" altLang="en-US" sz="1700" dirty="0">
                <a:solidFill>
                  <a:srgbClr val="111111"/>
                </a:solidFill>
                <a:latin typeface="Arial" panose="020B0604020202020204" pitchFamily="34" charset="0"/>
                <a:cs typeface="Arial" panose="020B0604020202020204" pitchFamily="34" charset="0"/>
              </a:rPr>
              <a:t> </a:t>
            </a:r>
            <a:r>
              <a:rPr lang="fr-FR" altLang="en-US" sz="1700" b="1" dirty="0">
                <a:solidFill>
                  <a:srgbClr val="FF0000"/>
                </a:solidFill>
                <a:latin typeface="Arial" panose="020B0604020202020204" pitchFamily="34" charset="0"/>
                <a:cs typeface="Arial" panose="020B0604020202020204" pitchFamily="34" charset="0"/>
              </a:rPr>
              <a:t>de grandes quantités de déchets organiques</a:t>
            </a:r>
            <a:r>
              <a:rPr lang="fr-FR" altLang="en-US" sz="1700" dirty="0">
                <a:solidFill>
                  <a:srgbClr val="111111"/>
                </a:solidFill>
                <a:latin typeface="Arial" panose="020B0604020202020204" pitchFamily="34" charset="0"/>
                <a:cs typeface="Arial" panose="020B0604020202020204" pitchFamily="34" charset="0"/>
              </a:rPr>
              <a:t>, qui, </a:t>
            </a:r>
            <a:r>
              <a:rPr lang="fr-FR" altLang="en-US" sz="1700" b="1" dirty="0">
                <a:solidFill>
                  <a:srgbClr val="FF0000"/>
                </a:solidFill>
                <a:latin typeface="Arial" panose="020B0604020202020204" pitchFamily="34" charset="0"/>
                <a:cs typeface="Arial" panose="020B0604020202020204" pitchFamily="34" charset="0"/>
              </a:rPr>
              <a:t>mal gérés</a:t>
            </a:r>
            <a:r>
              <a:rPr lang="fr-FR" altLang="en-US" sz="1700" dirty="0">
                <a:solidFill>
                  <a:srgbClr val="111111"/>
                </a:solidFill>
                <a:latin typeface="Arial" panose="020B0604020202020204" pitchFamily="34" charset="0"/>
                <a:cs typeface="Arial" panose="020B0604020202020204" pitchFamily="34" charset="0"/>
              </a:rPr>
              <a:t>, polluent les sols et les eaux en nutriments, causant l'eutrophisation des milieux aquatiques.</a:t>
            </a:r>
          </a:p>
          <a:p>
            <a:pPr marL="152400" indent="0">
              <a:lnSpc>
                <a:spcPct val="150000"/>
              </a:lnSpc>
              <a:buNone/>
            </a:pPr>
            <a:endParaRPr lang="fr-FR" altLang="en-US" sz="1700" dirty="0">
              <a:solidFill>
                <a:srgbClr val="111111"/>
              </a:solidFill>
              <a:latin typeface="Arial" panose="020B0604020202020204" pitchFamily="34" charset="0"/>
              <a:cs typeface="Arial" panose="020B0604020202020204" pitchFamily="34" charset="0"/>
            </a:endParaRPr>
          </a:p>
          <a:p>
            <a:pPr marL="152400" indent="0">
              <a:lnSpc>
                <a:spcPct val="150000"/>
              </a:lnSpc>
              <a:buNone/>
            </a:pPr>
            <a:r>
              <a:rPr lang="fr-FR" altLang="en-US" sz="1700" b="1" dirty="0">
                <a:solidFill>
                  <a:srgbClr val="7030A0"/>
                </a:solidFill>
                <a:latin typeface="Arial" panose="020B0604020202020204" pitchFamily="34" charset="0"/>
                <a:cs typeface="Arial" panose="020B0604020202020204" pitchFamily="34" charset="0"/>
              </a:rPr>
              <a:t>Émissions de gaz à effet de serre </a:t>
            </a:r>
            <a:r>
              <a:rPr lang="fr-FR" altLang="en-US" sz="1700" dirty="0">
                <a:solidFill>
                  <a:srgbClr val="111111"/>
                </a:solidFill>
                <a:latin typeface="Arial" panose="020B0604020202020204" pitchFamily="34" charset="0"/>
                <a:cs typeface="Arial" panose="020B0604020202020204" pitchFamily="34" charset="0"/>
              </a:rPr>
              <a:t>: </a:t>
            </a:r>
            <a:r>
              <a:rPr lang="fr-FR" altLang="en-US" sz="1700" b="1" dirty="0">
                <a:solidFill>
                  <a:srgbClr val="111111"/>
                </a:solidFill>
                <a:latin typeface="Arial" panose="020B0604020202020204" pitchFamily="34" charset="0"/>
                <a:cs typeface="Arial" panose="020B0604020202020204" pitchFamily="34" charset="0"/>
              </a:rPr>
              <a:t>Les élevages intensifs </a:t>
            </a:r>
            <a:r>
              <a:rPr lang="fr-FR" altLang="en-US" sz="1700" dirty="0">
                <a:solidFill>
                  <a:srgbClr val="111111"/>
                </a:solidFill>
                <a:latin typeface="Arial" panose="020B0604020202020204" pitchFamily="34" charset="0"/>
                <a:cs typeface="Arial" panose="020B0604020202020204" pitchFamily="34" charset="0"/>
              </a:rPr>
              <a:t>émettent du </a:t>
            </a:r>
            <a:r>
              <a:rPr lang="fr-FR" altLang="en-US" sz="1700" b="1" u="sng" dirty="0">
                <a:solidFill>
                  <a:srgbClr val="111111"/>
                </a:solidFill>
                <a:latin typeface="Arial" panose="020B0604020202020204" pitchFamily="34" charset="0"/>
                <a:cs typeface="Arial" panose="020B0604020202020204" pitchFamily="34" charset="0"/>
              </a:rPr>
              <a:t>méthane et de l'ammoniaque,</a:t>
            </a:r>
            <a:r>
              <a:rPr lang="fr-FR" altLang="en-US" sz="1700" dirty="0">
                <a:solidFill>
                  <a:srgbClr val="111111"/>
                </a:solidFill>
                <a:latin typeface="Arial" panose="020B0604020202020204" pitchFamily="34" charset="0"/>
                <a:cs typeface="Arial" panose="020B0604020202020204" pitchFamily="34" charset="0"/>
              </a:rPr>
              <a:t> provenant des ruminants et des déchets animaux, contribuant au </a:t>
            </a:r>
            <a:r>
              <a:rPr lang="fr-FR" altLang="en-US" sz="1700" u="sng" dirty="0">
                <a:solidFill>
                  <a:srgbClr val="111111"/>
                </a:solidFill>
                <a:latin typeface="Arial" panose="020B0604020202020204" pitchFamily="34" charset="0"/>
                <a:cs typeface="Arial" panose="020B0604020202020204" pitchFamily="34" charset="0"/>
              </a:rPr>
              <a:t>réchauffement climatique </a:t>
            </a:r>
            <a:r>
              <a:rPr lang="fr-FR" altLang="en-US" sz="1700" dirty="0">
                <a:solidFill>
                  <a:srgbClr val="111111"/>
                </a:solidFill>
                <a:latin typeface="Arial" panose="020B0604020202020204" pitchFamily="34" charset="0"/>
                <a:cs typeface="Arial" panose="020B0604020202020204" pitchFamily="34" charset="0"/>
              </a:rPr>
              <a:t>et </a:t>
            </a:r>
            <a:r>
              <a:rPr lang="fr-FR" altLang="en-US" sz="1700" u="sng" dirty="0">
                <a:solidFill>
                  <a:srgbClr val="111111"/>
                </a:solidFill>
                <a:latin typeface="Arial" panose="020B0604020202020204" pitchFamily="34" charset="0"/>
                <a:cs typeface="Arial" panose="020B0604020202020204" pitchFamily="34" charset="0"/>
              </a:rPr>
              <a:t>à la pollution de l'air</a:t>
            </a:r>
            <a:r>
              <a:rPr lang="fr-FR" altLang="en-US" sz="1700" dirty="0">
                <a:solidFill>
                  <a:srgbClr val="111111"/>
                </a:solidFill>
                <a:latin typeface="Arial" panose="020B0604020202020204" pitchFamily="34" charset="0"/>
                <a:cs typeface="Arial" panose="020B0604020202020204" pitchFamily="34" charset="0"/>
              </a:rPr>
              <a:t>.</a:t>
            </a:r>
          </a:p>
        </p:txBody>
      </p:sp>
      <p:sp>
        <p:nvSpPr>
          <p:cNvPr id="4" name="Rectangle 3"/>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25/49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572135" y="1470025"/>
            <a:ext cx="3879850" cy="21189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     05</a:t>
            </a:r>
            <a:br>
              <a:rPr lang="fr-FR" altLang="en-GB"/>
            </a:br>
            <a:r>
              <a:rPr lang="fr-FR" altLang="en-GB"/>
              <a:t>Impacts environnementaux</a:t>
            </a:r>
            <a:br>
              <a:rPr lang="fr-FR" altLang="en-GB"/>
            </a:br>
            <a:r>
              <a:rPr lang="fr-FR" altLang="en-GB"/>
              <a:t>   </a:t>
            </a:r>
          </a:p>
        </p:txBody>
      </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26/49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72085" y="185420"/>
            <a:ext cx="8747760" cy="4932680"/>
          </a:xfrm>
        </p:spPr>
        <p:txBody>
          <a:bodyPr/>
          <a:lstStyle/>
          <a:p>
            <a:endParaRPr lang="fr-FR" altLang="en-US"/>
          </a:p>
        </p:txBody>
      </p:sp>
      <p:sp>
        <p:nvSpPr>
          <p:cNvPr id="5" name="Pentagone 4"/>
          <p:cNvSpPr/>
          <p:nvPr/>
        </p:nvSpPr>
        <p:spPr>
          <a:xfrm>
            <a:off x="1331595" y="554990"/>
            <a:ext cx="7776845"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Contamination des ressources en eau</a:t>
            </a:r>
          </a:p>
        </p:txBody>
      </p:sp>
      <p:sp>
        <p:nvSpPr>
          <p:cNvPr id="2" name="Flèche droite 1"/>
          <p:cNvSpPr/>
          <p:nvPr/>
        </p:nvSpPr>
        <p:spPr>
          <a:xfrm>
            <a:off x="395605" y="988060"/>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9" name="Zone de texte 8"/>
          <p:cNvSpPr txBox="1"/>
          <p:nvPr/>
        </p:nvSpPr>
        <p:spPr>
          <a:xfrm>
            <a:off x="539750" y="625475"/>
            <a:ext cx="572135" cy="368300"/>
          </a:xfrm>
          <a:prstGeom prst="rect">
            <a:avLst/>
          </a:prstGeom>
          <a:noFill/>
        </p:spPr>
        <p:txBody>
          <a:bodyPr wrap="square" rtlCol="0">
            <a:spAutoFit/>
          </a:bodyPr>
          <a:lstStyle/>
          <a:p>
            <a:r>
              <a:rPr lang="fr-FR" altLang="en-US" sz="1800"/>
              <a:t> 1</a:t>
            </a:r>
          </a:p>
        </p:txBody>
      </p:sp>
      <p:sp>
        <p:nvSpPr>
          <p:cNvPr id="4" name="Rectangle 3"/>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27/49</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0.7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animBg="1"/>
      <p:bldP spid="2" grpId="1" animBg="1"/>
      <p:bldP spid="9" grpId="0"/>
      <p:bldP spid="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470" y="843280"/>
            <a:ext cx="8201025" cy="3940175"/>
          </a:xfrm>
          <a:ln w="28575">
            <a:solidFill>
              <a:srgbClr val="111111"/>
            </a:solidFill>
          </a:ln>
        </p:spPr>
        <p:txBody>
          <a:bodyPr/>
          <a:lstStyle/>
          <a:p>
            <a:pPr marL="0" indent="0">
              <a:lnSpc>
                <a:spcPct val="150000"/>
              </a:lnSpc>
              <a:buFont typeface="Wingdings" panose="05000000000000000000" charset="0"/>
            </a:pPr>
            <a:r>
              <a:rPr lang="fr-FR" altLang="en-US" sz="1800" dirty="0">
                <a:solidFill>
                  <a:srgbClr val="111111"/>
                </a:solidFill>
                <a:latin typeface="Arial" panose="020B0604020202020204" pitchFamily="34" charset="0"/>
                <a:cs typeface="Arial" panose="020B0604020202020204" pitchFamily="34" charset="0"/>
              </a:rPr>
              <a:t>Les </a:t>
            </a:r>
            <a:r>
              <a:rPr lang="fr-FR" altLang="en-US" sz="1800" b="1" dirty="0">
                <a:solidFill>
                  <a:srgbClr val="111111"/>
                </a:solidFill>
                <a:latin typeface="Arial" panose="020B0604020202020204" pitchFamily="34" charset="0"/>
                <a:cs typeface="Arial" panose="020B0604020202020204" pitchFamily="34" charset="0"/>
              </a:rPr>
              <a:t>rejets polluants agricoles</a:t>
            </a:r>
            <a:r>
              <a:rPr lang="fr-FR" altLang="en-US" sz="1800" dirty="0">
                <a:solidFill>
                  <a:srgbClr val="111111"/>
                </a:solidFill>
                <a:latin typeface="Arial" panose="020B0604020202020204" pitchFamily="34" charset="0"/>
                <a:cs typeface="Arial" panose="020B0604020202020204" pitchFamily="34" charset="0"/>
              </a:rPr>
              <a:t>, tels que les </a:t>
            </a:r>
            <a:r>
              <a:rPr lang="fr-FR" altLang="en-US" sz="1800" b="1" u="sng" dirty="0">
                <a:solidFill>
                  <a:srgbClr val="111111"/>
                </a:solidFill>
                <a:latin typeface="Arial" panose="020B0604020202020204" pitchFamily="34" charset="0"/>
                <a:cs typeface="Arial" panose="020B0604020202020204" pitchFamily="34" charset="0"/>
              </a:rPr>
              <a:t>nitrates</a:t>
            </a:r>
            <a:r>
              <a:rPr lang="fr-FR" altLang="en-US" sz="1800" dirty="0">
                <a:solidFill>
                  <a:srgbClr val="111111"/>
                </a:solidFill>
                <a:latin typeface="Arial" panose="020B0604020202020204" pitchFamily="34" charset="0"/>
                <a:cs typeface="Arial" panose="020B0604020202020204" pitchFamily="34" charset="0"/>
              </a:rPr>
              <a:t>, </a:t>
            </a:r>
            <a:r>
              <a:rPr lang="fr-FR" altLang="en-US" sz="1800" b="1" u="sng" dirty="0">
                <a:solidFill>
                  <a:srgbClr val="111111"/>
                </a:solidFill>
                <a:latin typeface="Arial" panose="020B0604020202020204" pitchFamily="34" charset="0"/>
                <a:cs typeface="Arial" panose="020B0604020202020204" pitchFamily="34" charset="0"/>
              </a:rPr>
              <a:t>phosphates</a:t>
            </a:r>
            <a:r>
              <a:rPr lang="fr-FR" altLang="en-US" sz="1800" u="sng" dirty="0">
                <a:solidFill>
                  <a:srgbClr val="111111"/>
                </a:solidFill>
                <a:latin typeface="Arial" panose="020B0604020202020204" pitchFamily="34" charset="0"/>
                <a:cs typeface="Arial" panose="020B0604020202020204" pitchFamily="34" charset="0"/>
              </a:rPr>
              <a:t> </a:t>
            </a:r>
            <a:r>
              <a:rPr lang="fr-FR" altLang="en-US" sz="1800" dirty="0">
                <a:solidFill>
                  <a:srgbClr val="111111"/>
                </a:solidFill>
                <a:latin typeface="Arial" panose="020B0604020202020204" pitchFamily="34" charset="0"/>
                <a:cs typeface="Arial" panose="020B0604020202020204" pitchFamily="34" charset="0"/>
              </a:rPr>
              <a:t>et </a:t>
            </a:r>
            <a:r>
              <a:rPr lang="fr-FR" altLang="en-US" sz="1800" b="1" u="sng" dirty="0">
                <a:solidFill>
                  <a:srgbClr val="111111"/>
                </a:solidFill>
                <a:latin typeface="Arial" panose="020B0604020202020204" pitchFamily="34" charset="0"/>
                <a:cs typeface="Arial" panose="020B0604020202020204" pitchFamily="34" charset="0"/>
              </a:rPr>
              <a:t>pesticides</a:t>
            </a:r>
            <a:r>
              <a:rPr lang="fr-FR" altLang="en-US" sz="1800" dirty="0">
                <a:solidFill>
                  <a:srgbClr val="111111"/>
                </a:solidFill>
                <a:latin typeface="Arial" panose="020B0604020202020204" pitchFamily="34" charset="0"/>
                <a:cs typeface="Arial" panose="020B0604020202020204" pitchFamily="34" charset="0"/>
              </a:rPr>
              <a:t>, s'infiltrent dans les </a:t>
            </a:r>
            <a:r>
              <a:rPr lang="fr-FR" altLang="en-US" sz="1800" u="sng" dirty="0">
                <a:solidFill>
                  <a:srgbClr val="111111"/>
                </a:solidFill>
                <a:latin typeface="Arial" panose="020B0604020202020204" pitchFamily="34" charset="0"/>
                <a:cs typeface="Arial" panose="020B0604020202020204" pitchFamily="34" charset="0"/>
              </a:rPr>
              <a:t>nappes phréatiques </a:t>
            </a:r>
            <a:r>
              <a:rPr lang="fr-FR" altLang="en-US" sz="1800" dirty="0">
                <a:solidFill>
                  <a:srgbClr val="111111"/>
                </a:solidFill>
                <a:latin typeface="Arial" panose="020B0604020202020204" pitchFamily="34" charset="0"/>
                <a:cs typeface="Arial" panose="020B0604020202020204" pitchFamily="34" charset="0"/>
              </a:rPr>
              <a:t>ou sont transportés vers les cours d'eau, </a:t>
            </a:r>
            <a:r>
              <a:rPr lang="fr-FR" altLang="en-US" sz="1800" b="1" dirty="0">
                <a:solidFill>
                  <a:srgbClr val="FF0000"/>
                </a:solidFill>
                <a:latin typeface="Arial" panose="020B0604020202020204" pitchFamily="34" charset="0"/>
                <a:cs typeface="Arial" panose="020B0604020202020204" pitchFamily="34" charset="0"/>
              </a:rPr>
              <a:t>dégradan</a:t>
            </a:r>
            <a:r>
              <a:rPr lang="fr-FR" altLang="en-US" sz="1800" dirty="0">
                <a:solidFill>
                  <a:srgbClr val="111111"/>
                </a:solidFill>
                <a:latin typeface="Arial" panose="020B0604020202020204" pitchFamily="34" charset="0"/>
                <a:cs typeface="Arial" panose="020B0604020202020204" pitchFamily="34" charset="0"/>
              </a:rPr>
              <a:t>t la </a:t>
            </a:r>
            <a:r>
              <a:rPr lang="fr-FR" altLang="en-US" sz="1800" b="1" dirty="0">
                <a:solidFill>
                  <a:srgbClr val="FF0000"/>
                </a:solidFill>
                <a:latin typeface="Arial" panose="020B0604020202020204" pitchFamily="34" charset="0"/>
                <a:cs typeface="Arial" panose="020B0604020202020204" pitchFamily="34" charset="0"/>
              </a:rPr>
              <a:t>qualité de l'eau</a:t>
            </a:r>
            <a:r>
              <a:rPr lang="fr-FR" altLang="en-US" sz="1800" dirty="0">
                <a:solidFill>
                  <a:srgbClr val="111111"/>
                </a:solidFill>
                <a:latin typeface="Arial" panose="020B0604020202020204" pitchFamily="34" charset="0"/>
                <a:cs typeface="Arial" panose="020B0604020202020204" pitchFamily="34" charset="0"/>
              </a:rPr>
              <a:t>. Cela rend certaines </a:t>
            </a:r>
            <a:r>
              <a:rPr lang="fr-FR" altLang="en-US" sz="1800" b="1" u="sng" dirty="0">
                <a:solidFill>
                  <a:srgbClr val="111111"/>
                </a:solidFill>
                <a:latin typeface="Arial" panose="020B0604020202020204" pitchFamily="34" charset="0"/>
                <a:cs typeface="Arial" panose="020B0604020202020204" pitchFamily="34" charset="0"/>
              </a:rPr>
              <a:t>sources impropres</a:t>
            </a:r>
            <a:r>
              <a:rPr lang="fr-FR" altLang="en-US" sz="1800" dirty="0">
                <a:solidFill>
                  <a:srgbClr val="111111"/>
                </a:solidFill>
                <a:latin typeface="Arial" panose="020B0604020202020204" pitchFamily="34" charset="0"/>
                <a:cs typeface="Arial" panose="020B0604020202020204" pitchFamily="34" charset="0"/>
              </a:rPr>
              <a:t> à la </a:t>
            </a:r>
            <a:r>
              <a:rPr lang="fr-FR" altLang="en-US" sz="1800" b="1" u="sng" dirty="0">
                <a:solidFill>
                  <a:srgbClr val="111111"/>
                </a:solidFill>
                <a:latin typeface="Arial" panose="020B0604020202020204" pitchFamily="34" charset="0"/>
                <a:cs typeface="Arial" panose="020B0604020202020204" pitchFamily="34" charset="0"/>
              </a:rPr>
              <a:t>consommation</a:t>
            </a:r>
            <a:r>
              <a:rPr lang="fr-FR" altLang="en-US" sz="1800" dirty="0">
                <a:solidFill>
                  <a:srgbClr val="111111"/>
                </a:solidFill>
                <a:latin typeface="Arial" panose="020B0604020202020204" pitchFamily="34" charset="0"/>
                <a:cs typeface="Arial" panose="020B0604020202020204" pitchFamily="34" charset="0"/>
              </a:rPr>
              <a:t> et peut affecter la </a:t>
            </a:r>
            <a:r>
              <a:rPr lang="fr-FR" altLang="en-US" sz="1800" b="1" dirty="0">
                <a:solidFill>
                  <a:srgbClr val="111111"/>
                </a:solidFill>
                <a:latin typeface="Arial" panose="020B0604020202020204" pitchFamily="34" charset="0"/>
                <a:cs typeface="Arial" panose="020B0604020202020204" pitchFamily="34" charset="0"/>
              </a:rPr>
              <a:t>santé humaine</a:t>
            </a:r>
            <a:r>
              <a:rPr lang="fr-FR" altLang="en-US" sz="1800" dirty="0">
                <a:solidFill>
                  <a:srgbClr val="111111"/>
                </a:solidFill>
                <a:latin typeface="Arial" panose="020B0604020202020204" pitchFamily="34" charset="0"/>
                <a:cs typeface="Arial" panose="020B0604020202020204" pitchFamily="34" charset="0"/>
              </a:rPr>
              <a:t> dans les régions agricoles intensives à cause de la contamination par les nitrates.</a:t>
            </a:r>
          </a:p>
        </p:txBody>
      </p:sp>
      <p:sp>
        <p:nvSpPr>
          <p:cNvPr id="6" name="Rectangle 5"/>
          <p:cNvSpPr/>
          <p:nvPr/>
        </p:nvSpPr>
        <p:spPr>
          <a:xfrm>
            <a:off x="179705" y="168275"/>
            <a:ext cx="6604635" cy="7473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3" name="Rectangle 2"/>
          <p:cNvSpPr/>
          <p:nvPr/>
        </p:nvSpPr>
        <p:spPr>
          <a:xfrm>
            <a:off x="107315" y="51435"/>
            <a:ext cx="8281035" cy="7200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Zone de texte 3"/>
          <p:cNvSpPr txBox="1"/>
          <p:nvPr/>
        </p:nvSpPr>
        <p:spPr>
          <a:xfrm>
            <a:off x="251460" y="123190"/>
            <a:ext cx="8136890" cy="769620"/>
          </a:xfrm>
          <a:prstGeom prst="rect">
            <a:avLst/>
          </a:prstGeom>
          <a:noFill/>
        </p:spPr>
        <p:txBody>
          <a:bodyPr wrap="square" rtlCol="0">
            <a:noAutofit/>
          </a:bodyPr>
          <a:lstStyle/>
          <a:p>
            <a:r>
              <a:rPr lang="fr-FR" altLang="en-US" sz="2400" dirty="0">
                <a:ln w="0"/>
                <a:gradFill>
                  <a:gsLst>
                    <a:gs pos="21000">
                      <a:srgbClr val="53575C"/>
                    </a:gs>
                    <a:gs pos="88000">
                      <a:srgbClr val="C5C7CA"/>
                    </a:gs>
                  </a:gsLst>
                  <a:lin ang="5400000"/>
                </a:gradFill>
                <a:latin typeface="Arial" panose="020B0604020202020204" pitchFamily="34" charset="0"/>
                <a:cs typeface="Arial" panose="020B0604020202020204" pitchFamily="34" charset="0"/>
                <a:sym typeface="+mn-ea"/>
              </a:rPr>
              <a:t>Pollution des nappes phréatiques et les eaux de surface:</a:t>
            </a:r>
          </a:p>
        </p:txBody>
      </p:sp>
      <p:sp>
        <p:nvSpPr>
          <p:cNvPr id="7" name="Rectangle 6"/>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28/49</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7"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8" dur="10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53"/>
          <p:cNvSpPr txBox="1">
            <a:spLocks noGrp="1"/>
          </p:cNvSpPr>
          <p:nvPr>
            <p:ph type="title"/>
          </p:nvPr>
        </p:nvSpPr>
        <p:spPr>
          <a:xfrm>
            <a:off x="2700005" y="130410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Problématique</a:t>
            </a:r>
          </a:p>
        </p:txBody>
      </p:sp>
      <p:sp>
        <p:nvSpPr>
          <p:cNvPr id="860" name="Google Shape;860;p53"/>
          <p:cNvSpPr txBox="1">
            <a:spLocks noGrp="1"/>
          </p:cNvSpPr>
          <p:nvPr>
            <p:ph type="subTitle" idx="1"/>
          </p:nvPr>
        </p:nvSpPr>
        <p:spPr>
          <a:xfrm>
            <a:off x="482600" y="1884045"/>
            <a:ext cx="8427085" cy="291592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a:solidFill>
                  <a:schemeClr val="tx1"/>
                </a:solidFill>
                <a:latin typeface="Times New Roman" panose="02020603050405020304" charset="0"/>
                <a:cs typeface="Times New Roman" panose="02020603050405020304" charset="0"/>
              </a:rPr>
              <a:t>Comment les rejets polluants agricoles affectent-ils l'environnement et la biodiversité ?</a:t>
            </a:r>
          </a:p>
          <a:p>
            <a:pPr marL="0" lvl="0" indent="0" algn="ctr" rtl="0">
              <a:spcBef>
                <a:spcPts val="0"/>
              </a:spcBef>
              <a:spcAft>
                <a:spcPts val="1600"/>
              </a:spcAft>
              <a:buNone/>
            </a:pPr>
            <a:r>
              <a:rPr lang="en-GB" sz="2000">
                <a:solidFill>
                  <a:schemeClr val="tx1"/>
                </a:solidFill>
                <a:latin typeface="Times New Roman" panose="02020603050405020304" charset="0"/>
                <a:cs typeface="Times New Roman" panose="02020603050405020304" charset="0"/>
              </a:rPr>
              <a:t>Quelles sont les mesures pour réduire ces impacts ?</a:t>
            </a:r>
          </a:p>
        </p:txBody>
      </p:sp>
      <p:grpSp>
        <p:nvGrpSpPr>
          <p:cNvPr id="941" name="Google Shape;941;p44"/>
          <p:cNvGrpSpPr/>
          <p:nvPr/>
        </p:nvGrpSpPr>
        <p:grpSpPr>
          <a:xfrm>
            <a:off x="6458179" y="-1450562"/>
            <a:ext cx="3404927" cy="3431456"/>
            <a:chOff x="6346198" y="-1709826"/>
            <a:chExt cx="3404927" cy="3431456"/>
          </a:xfrm>
        </p:grpSpPr>
        <p:pic>
          <p:nvPicPr>
            <p:cNvPr id="942" name="Google Shape;942;p44"/>
            <p:cNvPicPr preferRelativeResize="0"/>
            <p:nvPr/>
          </p:nvPicPr>
          <p:blipFill rotWithShape="1">
            <a:blip r:embed="rId3"/>
            <a:srcRect l="39486" t="29228" r="35708" b="26202"/>
            <a:stretch>
              <a:fillRect/>
            </a:stretch>
          </p:blipFill>
          <p:spPr>
            <a:xfrm rot="-4105487" flipH="1">
              <a:off x="7689770" y="-220487"/>
              <a:ext cx="1679807" cy="1697806"/>
            </a:xfrm>
            <a:prstGeom prst="rect">
              <a:avLst/>
            </a:prstGeom>
            <a:noFill/>
            <a:ln>
              <a:noFill/>
            </a:ln>
          </p:spPr>
        </p:pic>
        <p:pic>
          <p:nvPicPr>
            <p:cNvPr id="943" name="Google Shape;943;p44"/>
            <p:cNvPicPr preferRelativeResize="0"/>
            <p:nvPr/>
          </p:nvPicPr>
          <p:blipFill rotWithShape="1">
            <a:blip r:embed="rId4"/>
            <a:srcRect l="35189" t="14363" r="31931" b="28412"/>
            <a:stretch>
              <a:fillRect/>
            </a:stretch>
          </p:blipFill>
          <p:spPr>
            <a:xfrm rot="-7249564">
              <a:off x="6790533" y="-1230009"/>
              <a:ext cx="2516257" cy="2463542"/>
            </a:xfrm>
            <a:prstGeom prst="rect">
              <a:avLst/>
            </a:prstGeom>
            <a:noFill/>
            <a:ln>
              <a:noFill/>
            </a:ln>
          </p:spPr>
        </p:pic>
      </p:grpSp>
      <p:grpSp>
        <p:nvGrpSpPr>
          <p:cNvPr id="1004" name="Google Shape;1004;p44"/>
          <p:cNvGrpSpPr/>
          <p:nvPr/>
        </p:nvGrpSpPr>
        <p:grpSpPr>
          <a:xfrm>
            <a:off x="-623131" y="4328093"/>
            <a:ext cx="2091842" cy="1366219"/>
            <a:chOff x="-14763648" y="3957527"/>
            <a:chExt cx="3282377" cy="2435451"/>
          </a:xfrm>
        </p:grpSpPr>
        <p:pic>
          <p:nvPicPr>
            <p:cNvPr id="1005" name="Google Shape;1005;p44"/>
            <p:cNvPicPr preferRelativeResize="0"/>
            <p:nvPr/>
          </p:nvPicPr>
          <p:blipFill rotWithShape="1">
            <a:blip r:embed="rId3"/>
            <a:srcRect l="39486" t="29228" r="35708" b="26202"/>
            <a:stretch>
              <a:fillRect/>
            </a:stretch>
          </p:blipFill>
          <p:spPr>
            <a:xfrm rot="14905488">
              <a:off x="-12931655" y="4280402"/>
              <a:ext cx="1442656" cy="1458113"/>
            </a:xfrm>
            <a:prstGeom prst="rect">
              <a:avLst/>
            </a:prstGeom>
            <a:noFill/>
            <a:ln>
              <a:noFill/>
            </a:ln>
          </p:spPr>
        </p:pic>
        <p:pic>
          <p:nvPicPr>
            <p:cNvPr id="1006" name="Google Shape;1006;p44"/>
            <p:cNvPicPr preferRelativeResize="0"/>
            <p:nvPr/>
          </p:nvPicPr>
          <p:blipFill rotWithShape="1">
            <a:blip r:embed="rId5"/>
            <a:srcRect l="34842" t="12748" r="32306" b="30313"/>
            <a:stretch>
              <a:fillRect/>
            </a:stretch>
          </p:blipFill>
          <p:spPr>
            <a:xfrm>
              <a:off x="-14763648" y="3957527"/>
              <a:ext cx="2498098" cy="2435451"/>
            </a:xfrm>
            <a:prstGeom prst="rect">
              <a:avLst/>
            </a:prstGeom>
            <a:noFill/>
            <a:ln>
              <a:noFill/>
            </a:ln>
          </p:spPr>
        </p:pic>
      </p:grpSp>
      <p:pic>
        <p:nvPicPr>
          <p:cNvPr id="876" name="Google Shape;876;p42"/>
          <p:cNvPicPr preferRelativeResize="0"/>
          <p:nvPr/>
        </p:nvPicPr>
        <p:blipFill rotWithShape="1">
          <a:blip r:embed="rId6"/>
          <a:srcRect l="31148" t="5377" r="27103" b="12769"/>
          <a:stretch>
            <a:fillRect/>
          </a:stretch>
        </p:blipFill>
        <p:spPr>
          <a:xfrm rot="10800000" flipH="1">
            <a:off x="684187" y="-2252896"/>
            <a:ext cx="3026602" cy="3337775"/>
          </a:xfrm>
          <a:prstGeom prst="rect">
            <a:avLst/>
          </a:prstGeom>
          <a:noFill/>
          <a:ln>
            <a:noFill/>
          </a:ln>
        </p:spPr>
      </p:pic>
      <p:sp>
        <p:nvSpPr>
          <p:cNvPr id="2" name="Rectangle 1"/>
          <p:cNvSpPr/>
          <p:nvPr/>
        </p:nvSpPr>
        <p:spPr>
          <a:xfrm>
            <a:off x="7738946" y="4371051"/>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2/49</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9385" y="141605"/>
            <a:ext cx="8765540" cy="4931410"/>
          </a:xfrm>
        </p:spPr>
        <p:txBody>
          <a:bodyPr/>
          <a:lstStyle/>
          <a:p>
            <a:endParaRPr lang="fr-FR" altLang="en-US"/>
          </a:p>
        </p:txBody>
      </p:sp>
      <p:pic>
        <p:nvPicPr>
          <p:cNvPr id="7" name="Image 6"/>
          <p:cNvPicPr>
            <a:picLocks noChangeAspect="1"/>
          </p:cNvPicPr>
          <p:nvPr/>
        </p:nvPicPr>
        <p:blipFill>
          <a:blip r:embed="rId2"/>
          <a:stretch>
            <a:fillRect/>
          </a:stretch>
        </p:blipFill>
        <p:spPr>
          <a:xfrm>
            <a:off x="-115570" y="-130996"/>
            <a:ext cx="9100185" cy="4933950"/>
          </a:xfrm>
          <a:prstGeom prst="rect">
            <a:avLst/>
          </a:prstGeom>
        </p:spPr>
      </p:pic>
      <p:sp>
        <p:nvSpPr>
          <p:cNvPr id="3" name="Rectangle 2"/>
          <p:cNvSpPr/>
          <p:nvPr/>
        </p:nvSpPr>
        <p:spPr>
          <a:xfrm>
            <a:off x="7449015" y="3590692"/>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29/49</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0515" y="987425"/>
            <a:ext cx="8515350" cy="3504565"/>
          </a:xfrm>
          <a:ln>
            <a:solidFill>
              <a:srgbClr val="111111"/>
            </a:solidFill>
          </a:ln>
        </p:spPr>
        <p:txBody>
          <a:bodyPr/>
          <a:lstStyle/>
          <a:p>
            <a:pPr marL="0" indent="0">
              <a:lnSpc>
                <a:spcPct val="150000"/>
              </a:lnSpc>
              <a:buFont typeface="Wingdings" panose="05000000000000000000" charset="0"/>
            </a:pPr>
            <a:br>
              <a:rPr lang="fr-FR" altLang="en-US" sz="1800" dirty="0">
                <a:solidFill>
                  <a:srgbClr val="111111"/>
                </a:solidFill>
                <a:latin typeface="Arial" panose="020B0604020202020204" pitchFamily="34" charset="0"/>
                <a:cs typeface="Arial" panose="020B0604020202020204" pitchFamily="34" charset="0"/>
              </a:rPr>
            </a:br>
            <a:r>
              <a:rPr lang="fr-FR" altLang="en-US" sz="1800" b="1" dirty="0">
                <a:solidFill>
                  <a:srgbClr val="111111"/>
                </a:solidFill>
                <a:latin typeface="Arial" panose="020B0604020202020204" pitchFamily="34" charset="0"/>
                <a:cs typeface="Arial" panose="020B0604020202020204" pitchFamily="34" charset="0"/>
              </a:rPr>
              <a:t>L'excès </a:t>
            </a:r>
            <a:r>
              <a:rPr lang="fr-FR" altLang="en-US" sz="1800" dirty="0">
                <a:solidFill>
                  <a:srgbClr val="111111"/>
                </a:solidFill>
                <a:latin typeface="Arial" panose="020B0604020202020204" pitchFamily="34" charset="0"/>
                <a:cs typeface="Arial" panose="020B0604020202020204" pitchFamily="34" charset="0"/>
              </a:rPr>
              <a:t>de </a:t>
            </a:r>
            <a:r>
              <a:rPr lang="fr-FR" altLang="en-US" sz="1800" u="sng" dirty="0">
                <a:solidFill>
                  <a:srgbClr val="111111"/>
                </a:solidFill>
                <a:latin typeface="Arial" panose="020B0604020202020204" pitchFamily="34" charset="0"/>
                <a:cs typeface="Arial" panose="020B0604020202020204" pitchFamily="34" charset="0"/>
              </a:rPr>
              <a:t>nitrates</a:t>
            </a:r>
            <a:r>
              <a:rPr lang="fr-FR" altLang="en-US" sz="1800" dirty="0">
                <a:solidFill>
                  <a:srgbClr val="111111"/>
                </a:solidFill>
                <a:latin typeface="Arial" panose="020B0604020202020204" pitchFamily="34" charset="0"/>
                <a:cs typeface="Arial" panose="020B0604020202020204" pitchFamily="34" charset="0"/>
              </a:rPr>
              <a:t> et </a:t>
            </a:r>
            <a:r>
              <a:rPr lang="fr-FR" altLang="en-US" sz="1800" u="sng" dirty="0">
                <a:solidFill>
                  <a:srgbClr val="111111"/>
                </a:solidFill>
                <a:latin typeface="Arial" panose="020B0604020202020204" pitchFamily="34" charset="0"/>
                <a:cs typeface="Arial" panose="020B0604020202020204" pitchFamily="34" charset="0"/>
              </a:rPr>
              <a:t>phosphates</a:t>
            </a:r>
            <a:r>
              <a:rPr lang="fr-FR" altLang="en-US" sz="1800" dirty="0">
                <a:solidFill>
                  <a:srgbClr val="111111"/>
                </a:solidFill>
                <a:latin typeface="Arial" panose="020B0604020202020204" pitchFamily="34" charset="0"/>
                <a:cs typeface="Arial" panose="020B0604020202020204" pitchFamily="34" charset="0"/>
              </a:rPr>
              <a:t> </a:t>
            </a:r>
            <a:r>
              <a:rPr lang="fr-FR" altLang="en-US" sz="1800" dirty="0">
                <a:solidFill>
                  <a:srgbClr val="7030A0"/>
                </a:solidFill>
                <a:latin typeface="Arial" panose="020B0604020202020204" pitchFamily="34" charset="0"/>
                <a:cs typeface="Arial" panose="020B0604020202020204" pitchFamily="34" charset="0"/>
              </a:rPr>
              <a:t>issus</a:t>
            </a:r>
            <a:r>
              <a:rPr lang="fr-FR" altLang="en-US" sz="1800" dirty="0">
                <a:solidFill>
                  <a:srgbClr val="111111"/>
                </a:solidFill>
                <a:latin typeface="Arial" panose="020B0604020202020204" pitchFamily="34" charset="0"/>
                <a:cs typeface="Arial" panose="020B0604020202020204" pitchFamily="34" charset="0"/>
              </a:rPr>
              <a:t> </a:t>
            </a:r>
            <a:r>
              <a:rPr lang="fr-FR" altLang="en-US" sz="1800" b="1" dirty="0">
                <a:solidFill>
                  <a:srgbClr val="111111"/>
                </a:solidFill>
                <a:latin typeface="Arial" panose="020B0604020202020204" pitchFamily="34" charset="0"/>
                <a:cs typeface="Arial" panose="020B0604020202020204" pitchFamily="34" charset="0"/>
              </a:rPr>
              <a:t>des engrais</a:t>
            </a:r>
            <a:r>
              <a:rPr lang="fr-FR" altLang="en-US" sz="1800" b="1" dirty="0">
                <a:solidFill>
                  <a:sysClr val="windowText" lastClr="000000"/>
                </a:solidFill>
                <a:latin typeface="Arial" panose="020B0604020202020204" pitchFamily="34" charset="0"/>
                <a:cs typeface="Arial" panose="020B0604020202020204" pitchFamily="34" charset="0"/>
              </a:rPr>
              <a:t> </a:t>
            </a:r>
            <a:r>
              <a:rPr lang="fr-FR" altLang="en-US" sz="1800" dirty="0">
                <a:solidFill>
                  <a:sysClr val="windowText" lastClr="000000"/>
                </a:solidFill>
                <a:latin typeface="Arial" panose="020B0604020202020204" pitchFamily="34" charset="0"/>
                <a:cs typeface="Arial" panose="020B0604020202020204" pitchFamily="34" charset="0"/>
              </a:rPr>
              <a:t>favorise </a:t>
            </a:r>
            <a:r>
              <a:rPr lang="fr-FR" altLang="en-US" sz="1800" dirty="0">
                <a:solidFill>
                  <a:srgbClr val="FF0000"/>
                </a:solidFill>
                <a:latin typeface="Arial" panose="020B0604020202020204" pitchFamily="34" charset="0"/>
                <a:cs typeface="Arial" panose="020B0604020202020204" pitchFamily="34" charset="0"/>
              </a:rPr>
              <a:t>une prolifération excessive d'algues</a:t>
            </a:r>
            <a:r>
              <a:rPr lang="fr-FR" altLang="en-US" sz="1800" dirty="0">
                <a:solidFill>
                  <a:srgbClr val="111111"/>
                </a:solidFill>
                <a:latin typeface="Arial" panose="020B0604020202020204" pitchFamily="34" charset="0"/>
                <a:cs typeface="Arial" panose="020B0604020202020204" pitchFamily="34" charset="0"/>
              </a:rPr>
              <a:t>, un phénomène appelé *</a:t>
            </a:r>
            <a:r>
              <a:rPr lang="fr-FR" altLang="en-US" sz="1800" b="1" dirty="0">
                <a:solidFill>
                  <a:srgbClr val="0070C0"/>
                </a:solidFill>
                <a:latin typeface="Arial" panose="020B0604020202020204" pitchFamily="34" charset="0"/>
                <a:cs typeface="Arial" panose="020B0604020202020204" pitchFamily="34" charset="0"/>
              </a:rPr>
              <a:t>eutrophisation</a:t>
            </a:r>
            <a:r>
              <a:rPr lang="fr-FR" altLang="en-US" sz="1800" dirty="0">
                <a:solidFill>
                  <a:srgbClr val="111111"/>
                </a:solidFill>
                <a:latin typeface="Arial" panose="020B0604020202020204" pitchFamily="34" charset="0"/>
                <a:cs typeface="Arial" panose="020B0604020202020204" pitchFamily="34" charset="0"/>
              </a:rPr>
              <a:t>*. Cela </a:t>
            </a:r>
            <a:r>
              <a:rPr lang="fr-FR" altLang="en-US" sz="1800" b="1" dirty="0">
                <a:solidFill>
                  <a:srgbClr val="111111"/>
                </a:solidFill>
                <a:latin typeface="Arial" panose="020B0604020202020204" pitchFamily="34" charset="0"/>
                <a:cs typeface="Arial" panose="020B0604020202020204" pitchFamily="34" charset="0"/>
              </a:rPr>
              <a:t>réduit l'oxygène</a:t>
            </a:r>
            <a:r>
              <a:rPr lang="fr-FR" altLang="en-US" sz="1800" dirty="0">
                <a:solidFill>
                  <a:srgbClr val="111111"/>
                </a:solidFill>
                <a:latin typeface="Arial" panose="020B0604020202020204" pitchFamily="34" charset="0"/>
                <a:cs typeface="Arial" panose="020B0604020202020204" pitchFamily="34" charset="0"/>
              </a:rPr>
              <a:t> </a:t>
            </a:r>
            <a:r>
              <a:rPr lang="fr-FR" altLang="en-US" sz="1800" u="sng" dirty="0">
                <a:solidFill>
                  <a:srgbClr val="111111"/>
                </a:solidFill>
                <a:latin typeface="Arial" panose="020B0604020202020204" pitchFamily="34" charset="0"/>
                <a:cs typeface="Arial" panose="020B0604020202020204" pitchFamily="34" charset="0"/>
              </a:rPr>
              <a:t>dissous dans l'eau</a:t>
            </a:r>
            <a:r>
              <a:rPr lang="fr-FR" altLang="en-US" sz="1800" b="1" dirty="0">
                <a:solidFill>
                  <a:srgbClr val="111111"/>
                </a:solidFill>
                <a:latin typeface="Arial" panose="020B0604020202020204" pitchFamily="34" charset="0"/>
                <a:cs typeface="Arial" panose="020B0604020202020204" pitchFamily="34" charset="0"/>
              </a:rPr>
              <a:t>, entraînant </a:t>
            </a:r>
            <a:r>
              <a:rPr lang="fr-FR" altLang="en-US" sz="1800" dirty="0">
                <a:solidFill>
                  <a:srgbClr val="111111"/>
                </a:solidFill>
                <a:latin typeface="Arial" panose="020B0604020202020204" pitchFamily="34" charset="0"/>
                <a:cs typeface="Arial" panose="020B0604020202020204" pitchFamily="34" charset="0"/>
              </a:rPr>
              <a:t>la </a:t>
            </a:r>
            <a:r>
              <a:rPr lang="fr-FR" altLang="en-US" sz="1800" b="1" u="sng" dirty="0">
                <a:solidFill>
                  <a:srgbClr val="111111"/>
                </a:solidFill>
                <a:latin typeface="Arial" panose="020B0604020202020204" pitchFamily="34" charset="0"/>
                <a:cs typeface="Arial" panose="020B0604020202020204" pitchFamily="34" charset="0"/>
              </a:rPr>
              <a:t>mort</a:t>
            </a:r>
            <a:r>
              <a:rPr lang="fr-FR" altLang="en-US" sz="1800" dirty="0">
                <a:solidFill>
                  <a:srgbClr val="111111"/>
                </a:solidFill>
                <a:latin typeface="Arial" panose="020B0604020202020204" pitchFamily="34" charset="0"/>
                <a:cs typeface="Arial" panose="020B0604020202020204" pitchFamily="34" charset="0"/>
              </a:rPr>
              <a:t> </a:t>
            </a:r>
            <a:r>
              <a:rPr lang="fr-FR" altLang="en-US" sz="1800" u="sng" dirty="0">
                <a:solidFill>
                  <a:srgbClr val="111111"/>
                </a:solidFill>
                <a:latin typeface="Arial" panose="020B0604020202020204" pitchFamily="34" charset="0"/>
                <a:cs typeface="Arial" panose="020B0604020202020204" pitchFamily="34" charset="0"/>
              </a:rPr>
              <a:t>de nombreuses espèces aquatiques</a:t>
            </a:r>
            <a:r>
              <a:rPr lang="fr-FR" altLang="en-US" sz="1800" dirty="0">
                <a:solidFill>
                  <a:srgbClr val="111111"/>
                </a:solidFill>
                <a:latin typeface="Arial" panose="020B0604020202020204" pitchFamily="34" charset="0"/>
                <a:cs typeface="Arial" panose="020B0604020202020204" pitchFamily="34" charset="0"/>
              </a:rPr>
              <a:t>. Ce</a:t>
            </a:r>
            <a:r>
              <a:rPr lang="fr-FR" altLang="en-US" sz="1800" b="1" dirty="0">
                <a:solidFill>
                  <a:srgbClr val="FF0000"/>
                </a:solidFill>
                <a:latin typeface="Arial" panose="020B0604020202020204" pitchFamily="34" charset="0"/>
                <a:cs typeface="Arial" panose="020B0604020202020204" pitchFamily="34" charset="0"/>
              </a:rPr>
              <a:t> déséquilibre </a:t>
            </a:r>
            <a:r>
              <a:rPr lang="fr-FR" altLang="en-US" sz="1800" dirty="0">
                <a:solidFill>
                  <a:srgbClr val="111111"/>
                </a:solidFill>
                <a:latin typeface="Arial" panose="020B0604020202020204" pitchFamily="34" charset="0"/>
                <a:cs typeface="Arial" panose="020B0604020202020204" pitchFamily="34" charset="0"/>
              </a:rPr>
              <a:t>crée des "</a:t>
            </a:r>
            <a:r>
              <a:rPr lang="fr-FR" altLang="en-US" sz="1800" b="1" dirty="0">
                <a:solidFill>
                  <a:srgbClr val="111111"/>
                </a:solidFill>
                <a:latin typeface="Arial" panose="020B0604020202020204" pitchFamily="34" charset="0"/>
                <a:cs typeface="Arial" panose="020B0604020202020204" pitchFamily="34" charset="0"/>
              </a:rPr>
              <a:t>zones mortes</a:t>
            </a:r>
            <a:r>
              <a:rPr lang="fr-FR" altLang="en-US" sz="1800" dirty="0">
                <a:solidFill>
                  <a:srgbClr val="111111"/>
                </a:solidFill>
                <a:latin typeface="Arial" panose="020B0604020202020204" pitchFamily="34" charset="0"/>
                <a:cs typeface="Arial" panose="020B0604020202020204" pitchFamily="34" charset="0"/>
              </a:rPr>
              <a:t>" et </a:t>
            </a:r>
            <a:r>
              <a:rPr lang="fr-FR" altLang="en-US" sz="1800" b="1" dirty="0">
                <a:solidFill>
                  <a:srgbClr val="111111"/>
                </a:solidFill>
                <a:latin typeface="Arial" panose="020B0604020202020204" pitchFamily="34" charset="0"/>
                <a:cs typeface="Arial" panose="020B0604020202020204" pitchFamily="34" charset="0"/>
              </a:rPr>
              <a:t>perturbe</a:t>
            </a:r>
            <a:r>
              <a:rPr lang="fr-FR" altLang="en-US" sz="1800" dirty="0">
                <a:solidFill>
                  <a:srgbClr val="111111"/>
                </a:solidFill>
                <a:latin typeface="Arial" panose="020B0604020202020204" pitchFamily="34" charset="0"/>
                <a:cs typeface="Arial" panose="020B0604020202020204" pitchFamily="34" charset="0"/>
              </a:rPr>
              <a:t> l'écosystème aquatique.</a:t>
            </a:r>
          </a:p>
        </p:txBody>
      </p:sp>
      <p:sp>
        <p:nvSpPr>
          <p:cNvPr id="6" name="Rectangle 5"/>
          <p:cNvSpPr/>
          <p:nvPr/>
        </p:nvSpPr>
        <p:spPr>
          <a:xfrm>
            <a:off x="179705" y="168275"/>
            <a:ext cx="6604635" cy="7473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3" name="Zone de texte 2"/>
          <p:cNvSpPr txBox="1"/>
          <p:nvPr/>
        </p:nvSpPr>
        <p:spPr>
          <a:xfrm>
            <a:off x="330200" y="349250"/>
            <a:ext cx="8058150" cy="76835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r>
              <a:rPr lang="fr-FR" altLang="en-US" sz="2400" b="1" dirty="0">
                <a:solidFill>
                  <a:schemeClr val="tx1"/>
                </a:solidFill>
                <a:effectLst/>
                <a:latin typeface="Arial" panose="020B0604020202020204" pitchFamily="34" charset="0"/>
                <a:cs typeface="Arial" panose="020B0604020202020204" pitchFamily="34" charset="0"/>
                <a:sym typeface="+mn-ea"/>
              </a:rPr>
              <a:t> </a:t>
            </a:r>
            <a:r>
              <a:rPr lang="fr-FR" altLang="en-US" sz="2700" dirty="0">
                <a:ln w="0"/>
                <a:gradFill>
                  <a:gsLst>
                    <a:gs pos="21000">
                      <a:srgbClr val="53575C"/>
                    </a:gs>
                    <a:gs pos="88000">
                      <a:srgbClr val="C5C7CA"/>
                    </a:gs>
                  </a:gsLst>
                  <a:lin ang="5400000"/>
                </a:gradFill>
                <a:latin typeface="Arial" panose="020B0604020202020204" pitchFamily="34" charset="0"/>
                <a:cs typeface="Arial" panose="020B0604020202020204" pitchFamily="34" charset="0"/>
                <a:sym typeface="+mn-ea"/>
              </a:rPr>
              <a:t>Prolifération d’algues (eutrophisation) :</a:t>
            </a:r>
            <a:endParaRPr lang="fr-FR" altLang="en-US" sz="2700" b="1" dirty="0">
              <a:solidFill>
                <a:srgbClr val="111111"/>
              </a:solidFill>
              <a:effectLst/>
              <a:latin typeface="Arial" panose="020B0604020202020204" pitchFamily="34" charset="0"/>
              <a:cs typeface="Arial" panose="020B0604020202020204" pitchFamily="34" charset="0"/>
              <a:sym typeface="+mn-ea"/>
            </a:endParaRPr>
          </a:p>
        </p:txBody>
      </p:sp>
      <p:sp>
        <p:nvSpPr>
          <p:cNvPr id="5" name="Rectangle 4"/>
          <p:cNvSpPr/>
          <p:nvPr/>
        </p:nvSpPr>
        <p:spPr>
          <a:xfrm>
            <a:off x="7516929" y="3931114"/>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30/49</a:t>
            </a:r>
          </a:p>
        </p:txBody>
      </p:sp>
      <p:pic>
        <p:nvPicPr>
          <p:cNvPr id="9" name="Image 8"/>
          <p:cNvPicPr>
            <a:picLocks noChangeAspect="1"/>
          </p:cNvPicPr>
          <p:nvPr/>
        </p:nvPicPr>
        <p:blipFill>
          <a:blip r:embed="rId2"/>
          <a:stretch>
            <a:fillRect/>
          </a:stretch>
        </p:blipFill>
        <p:spPr>
          <a:xfrm>
            <a:off x="-16887" y="0"/>
            <a:ext cx="9160887" cy="4968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ldLvl="0" animBg="1"/>
      <p:bldP spid="6" grpId="1"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72085" y="185420"/>
            <a:ext cx="8747760" cy="4932680"/>
          </a:xfrm>
        </p:spPr>
        <p:txBody>
          <a:bodyPr/>
          <a:lstStyle/>
          <a:p>
            <a:endParaRPr lang="fr-FR" altLang="en-US"/>
          </a:p>
        </p:txBody>
      </p:sp>
      <p:sp>
        <p:nvSpPr>
          <p:cNvPr id="5" name="Pentagone 4"/>
          <p:cNvSpPr/>
          <p:nvPr/>
        </p:nvSpPr>
        <p:spPr>
          <a:xfrm>
            <a:off x="1331595" y="554990"/>
            <a:ext cx="7776845"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Contamination des ressources en eau</a:t>
            </a:r>
          </a:p>
        </p:txBody>
      </p:sp>
      <p:sp>
        <p:nvSpPr>
          <p:cNvPr id="2" name="Flèche droite 1"/>
          <p:cNvSpPr/>
          <p:nvPr/>
        </p:nvSpPr>
        <p:spPr>
          <a:xfrm>
            <a:off x="395605" y="988060"/>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9" name="Zone de texte 8"/>
          <p:cNvSpPr txBox="1"/>
          <p:nvPr/>
        </p:nvSpPr>
        <p:spPr>
          <a:xfrm>
            <a:off x="539750" y="625475"/>
            <a:ext cx="572135" cy="368300"/>
          </a:xfrm>
          <a:prstGeom prst="rect">
            <a:avLst/>
          </a:prstGeom>
          <a:noFill/>
        </p:spPr>
        <p:txBody>
          <a:bodyPr wrap="square" rtlCol="0">
            <a:spAutoFit/>
          </a:bodyPr>
          <a:lstStyle/>
          <a:p>
            <a:r>
              <a:rPr lang="fr-FR" altLang="en-US" sz="1800"/>
              <a:t> 1</a:t>
            </a:r>
          </a:p>
        </p:txBody>
      </p:sp>
      <p:sp>
        <p:nvSpPr>
          <p:cNvPr id="7" name="Pentagone 6"/>
          <p:cNvSpPr/>
          <p:nvPr/>
        </p:nvSpPr>
        <p:spPr>
          <a:xfrm>
            <a:off x="1259840" y="1978660"/>
            <a:ext cx="7776845" cy="1080135"/>
          </a:xfrm>
          <a:prstGeom prst="homePlat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Dégradation des sols</a:t>
            </a:r>
          </a:p>
        </p:txBody>
      </p:sp>
      <p:sp>
        <p:nvSpPr>
          <p:cNvPr id="8" name="Flèche droite 7"/>
          <p:cNvSpPr/>
          <p:nvPr/>
        </p:nvSpPr>
        <p:spPr>
          <a:xfrm>
            <a:off x="395605" y="2355850"/>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0" name="Zone de texte 9"/>
          <p:cNvSpPr txBox="1"/>
          <p:nvPr/>
        </p:nvSpPr>
        <p:spPr>
          <a:xfrm>
            <a:off x="539750" y="1978660"/>
            <a:ext cx="572135" cy="368300"/>
          </a:xfrm>
          <a:prstGeom prst="rect">
            <a:avLst/>
          </a:prstGeom>
          <a:noFill/>
        </p:spPr>
        <p:txBody>
          <a:bodyPr wrap="square" rtlCol="0">
            <a:spAutoFit/>
          </a:bodyPr>
          <a:lstStyle/>
          <a:p>
            <a:r>
              <a:rPr lang="fr-FR" altLang="en-US" sz="1800"/>
              <a:t> 2</a:t>
            </a:r>
          </a:p>
        </p:txBody>
      </p:sp>
      <p:sp>
        <p:nvSpPr>
          <p:cNvPr id="4" name="Rectangle 3"/>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31/49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trips(down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 y="71120"/>
            <a:ext cx="8432180" cy="4790812"/>
          </a:xfrm>
          <a:ln w="28575">
            <a:solidFill>
              <a:srgbClr val="111111"/>
            </a:solidFill>
          </a:ln>
        </p:spPr>
        <p:txBody>
          <a:bodyPr/>
          <a:lstStyle/>
          <a:p>
            <a:pPr>
              <a:lnSpc>
                <a:spcPct val="150000"/>
              </a:lnSpc>
            </a:pPr>
            <a:br>
              <a:rPr lang="fr-FR" altLang="en-US" sz="1800" b="1" dirty="0">
                <a:latin typeface="Arial" panose="020B0604020202020204" pitchFamily="34" charset="0"/>
                <a:cs typeface="Arial" panose="020B0604020202020204" pitchFamily="34" charset="0"/>
              </a:rPr>
            </a:br>
            <a:br>
              <a:rPr lang="fr-FR" altLang="en-US" sz="1800" b="1" dirty="0">
                <a:latin typeface="Arial" panose="020B0604020202020204" pitchFamily="34" charset="0"/>
                <a:cs typeface="Arial" panose="020B0604020202020204" pitchFamily="34" charset="0"/>
              </a:rPr>
            </a:br>
            <a:r>
              <a:rPr lang="fr-FR" altLang="en-US" sz="1800" b="1" dirty="0">
                <a:solidFill>
                  <a:srgbClr val="111111"/>
                </a:solidFill>
                <a:latin typeface="Arial" panose="020B0604020202020204" pitchFamily="34" charset="0"/>
                <a:cs typeface="Arial" panose="020B0604020202020204" pitchFamily="34" charset="0"/>
              </a:rPr>
              <a:t>Perte de fertilité des sols </a:t>
            </a:r>
            <a:r>
              <a:rPr lang="fr-FR" altLang="en-US" sz="1800" dirty="0">
                <a:solidFill>
                  <a:srgbClr val="111111"/>
                </a:solidFill>
                <a:latin typeface="Arial" panose="020B0604020202020204" pitchFamily="34" charset="0"/>
                <a:cs typeface="Arial" panose="020B0604020202020204" pitchFamily="34" charset="0"/>
              </a:rPr>
              <a:t>: L'usage intensif d'engrais et de produits chimiques </a:t>
            </a:r>
            <a:r>
              <a:rPr lang="fr-FR" altLang="en-US" sz="1800" dirty="0">
                <a:solidFill>
                  <a:schemeClr val="accent5"/>
                </a:solidFill>
                <a:latin typeface="Arial" panose="020B0604020202020204" pitchFamily="34" charset="0"/>
                <a:cs typeface="Arial" panose="020B0604020202020204" pitchFamily="34" charset="0"/>
              </a:rPr>
              <a:t>diminue</a:t>
            </a:r>
            <a:r>
              <a:rPr lang="fr-FR" altLang="en-US" sz="1800" dirty="0">
                <a:solidFill>
                  <a:srgbClr val="111111"/>
                </a:solidFill>
                <a:latin typeface="Arial" panose="020B0604020202020204" pitchFamily="34" charset="0"/>
                <a:cs typeface="Arial" panose="020B0604020202020204" pitchFamily="34" charset="0"/>
              </a:rPr>
              <a:t> </a:t>
            </a:r>
            <a:r>
              <a:rPr lang="fr-FR" altLang="en-US" sz="1800" u="sng" dirty="0">
                <a:solidFill>
                  <a:srgbClr val="111111"/>
                </a:solidFill>
                <a:latin typeface="Arial" panose="020B0604020202020204" pitchFamily="34" charset="0"/>
                <a:cs typeface="Arial" panose="020B0604020202020204" pitchFamily="34" charset="0"/>
              </a:rPr>
              <a:t>la fertilité du sol </a:t>
            </a:r>
            <a:r>
              <a:rPr lang="fr-FR" altLang="en-US" sz="1800" dirty="0">
                <a:solidFill>
                  <a:srgbClr val="111111"/>
                </a:solidFill>
                <a:latin typeface="Arial" panose="020B0604020202020204" pitchFamily="34" charset="0"/>
                <a:cs typeface="Arial" panose="020B0604020202020204" pitchFamily="34" charset="0"/>
              </a:rPr>
              <a:t>à long terme et </a:t>
            </a:r>
            <a:r>
              <a:rPr lang="fr-FR" altLang="en-US" sz="1800" u="sng" dirty="0">
                <a:solidFill>
                  <a:srgbClr val="111111"/>
                </a:solidFill>
                <a:latin typeface="Arial" panose="020B0604020202020204" pitchFamily="34" charset="0"/>
                <a:cs typeface="Arial" panose="020B0604020202020204" pitchFamily="34" charset="0"/>
              </a:rPr>
              <a:t>augmente</a:t>
            </a:r>
            <a:r>
              <a:rPr lang="fr-FR" altLang="en-US" sz="1800" dirty="0">
                <a:solidFill>
                  <a:srgbClr val="111111"/>
                </a:solidFill>
                <a:latin typeface="Arial" panose="020B0604020202020204" pitchFamily="34" charset="0"/>
                <a:cs typeface="Arial" panose="020B0604020202020204" pitchFamily="34" charset="0"/>
              </a:rPr>
              <a:t> </a:t>
            </a:r>
            <a:r>
              <a:rPr lang="fr-FR" altLang="en-US" sz="1800" u="sng" dirty="0">
                <a:solidFill>
                  <a:srgbClr val="111111"/>
                </a:solidFill>
                <a:latin typeface="Arial" panose="020B0604020202020204" pitchFamily="34" charset="0"/>
                <a:cs typeface="Arial" panose="020B0604020202020204" pitchFamily="34" charset="0"/>
              </a:rPr>
              <a:t>la dépendance aux intrants pour maintenir les rendements</a:t>
            </a:r>
            <a:r>
              <a:rPr lang="fr-FR" altLang="en-US" sz="1800" dirty="0">
                <a:solidFill>
                  <a:srgbClr val="111111"/>
                </a:solidFill>
                <a:latin typeface="Arial" panose="020B0604020202020204" pitchFamily="34" charset="0"/>
                <a:cs typeface="Arial" panose="020B0604020202020204" pitchFamily="34" charset="0"/>
              </a:rPr>
              <a:t>.</a:t>
            </a:r>
            <a:br>
              <a:rPr lang="fr-FR" altLang="en-US" sz="1800" dirty="0">
                <a:solidFill>
                  <a:srgbClr val="111111"/>
                </a:solidFill>
                <a:latin typeface="Arial" panose="020B0604020202020204" pitchFamily="34" charset="0"/>
                <a:cs typeface="Arial" panose="020B0604020202020204" pitchFamily="34" charset="0"/>
              </a:rPr>
            </a:br>
            <a:br>
              <a:rPr lang="fr-FR" altLang="en-US" sz="1800" dirty="0">
                <a:solidFill>
                  <a:srgbClr val="111111"/>
                </a:solidFill>
                <a:latin typeface="Arial" panose="020B0604020202020204" pitchFamily="34" charset="0"/>
                <a:cs typeface="Arial" panose="020B0604020202020204" pitchFamily="34" charset="0"/>
              </a:rPr>
            </a:br>
            <a:r>
              <a:rPr lang="fr-FR" altLang="en-US" sz="1800" b="1" dirty="0">
                <a:solidFill>
                  <a:srgbClr val="111111"/>
                </a:solidFill>
                <a:latin typeface="Arial" panose="020B0604020202020204" pitchFamily="34" charset="0"/>
                <a:cs typeface="Arial" panose="020B0604020202020204" pitchFamily="34" charset="0"/>
              </a:rPr>
              <a:t>Érosion et désertification </a:t>
            </a:r>
            <a:r>
              <a:rPr lang="fr-FR" altLang="en-US" sz="1800" dirty="0">
                <a:solidFill>
                  <a:srgbClr val="111111"/>
                </a:solidFill>
                <a:latin typeface="Arial" panose="020B0604020202020204" pitchFamily="34" charset="0"/>
                <a:cs typeface="Arial" panose="020B0604020202020204" pitchFamily="34" charset="0"/>
              </a:rPr>
              <a:t>: </a:t>
            </a:r>
            <a:r>
              <a:rPr lang="fr-FR" altLang="en-US" sz="1800" dirty="0">
                <a:solidFill>
                  <a:schemeClr val="accent5"/>
                </a:solidFill>
                <a:latin typeface="Arial" panose="020B0604020202020204" pitchFamily="34" charset="0"/>
                <a:cs typeface="Arial" panose="020B0604020202020204" pitchFamily="34" charset="0"/>
              </a:rPr>
              <a:t>Le labour excessif </a:t>
            </a:r>
            <a:r>
              <a:rPr lang="fr-FR" altLang="en-US" sz="1800" dirty="0">
                <a:solidFill>
                  <a:srgbClr val="111111"/>
                </a:solidFill>
                <a:latin typeface="Arial" panose="020B0604020202020204" pitchFamily="34" charset="0"/>
                <a:cs typeface="Arial" panose="020B0604020202020204" pitchFamily="34" charset="0"/>
              </a:rPr>
              <a:t>et une </a:t>
            </a:r>
            <a:r>
              <a:rPr lang="fr-FR" altLang="en-US" sz="1800" dirty="0">
                <a:solidFill>
                  <a:schemeClr val="accent5"/>
                </a:solidFill>
                <a:latin typeface="Arial" panose="020B0604020202020204" pitchFamily="34" charset="0"/>
                <a:cs typeface="Arial" panose="020B0604020202020204" pitchFamily="34" charset="0"/>
              </a:rPr>
              <a:t>mauvaise gestion de l'irrigation</a:t>
            </a:r>
            <a:r>
              <a:rPr lang="fr-FR" altLang="en-US" sz="1800" dirty="0">
                <a:solidFill>
                  <a:srgbClr val="111111"/>
                </a:solidFill>
                <a:latin typeface="Arial" panose="020B0604020202020204" pitchFamily="34" charset="0"/>
                <a:cs typeface="Arial" panose="020B0604020202020204" pitchFamily="34" charset="0"/>
              </a:rPr>
              <a:t> provoquent </a:t>
            </a:r>
            <a:r>
              <a:rPr lang="fr-FR" altLang="en-US" sz="1800" u="sng" dirty="0">
                <a:solidFill>
                  <a:srgbClr val="111111"/>
                </a:solidFill>
                <a:latin typeface="Arial" panose="020B0604020202020204" pitchFamily="34" charset="0"/>
                <a:cs typeface="Arial" panose="020B0604020202020204" pitchFamily="34" charset="0"/>
              </a:rPr>
              <a:t>l'érosion des sol</a:t>
            </a:r>
            <a:r>
              <a:rPr lang="fr-FR" altLang="en-US" sz="1800" dirty="0">
                <a:solidFill>
                  <a:srgbClr val="111111"/>
                </a:solidFill>
                <a:latin typeface="Arial" panose="020B0604020202020204" pitchFamily="34" charset="0"/>
                <a:cs typeface="Arial" panose="020B0604020202020204" pitchFamily="34" charset="0"/>
              </a:rPr>
              <a:t>s, pouvant mener à la </a:t>
            </a:r>
            <a:r>
              <a:rPr lang="fr-FR" altLang="en-US" sz="1800" u="sng" dirty="0">
                <a:solidFill>
                  <a:srgbClr val="111111"/>
                </a:solidFill>
                <a:latin typeface="Arial" panose="020B0604020202020204" pitchFamily="34" charset="0"/>
                <a:cs typeface="Arial" panose="020B0604020202020204" pitchFamily="34" charset="0"/>
              </a:rPr>
              <a:t>désertification</a:t>
            </a:r>
            <a:r>
              <a:rPr lang="fr-FR" altLang="en-US" sz="1800" dirty="0">
                <a:solidFill>
                  <a:srgbClr val="111111"/>
                </a:solidFill>
                <a:latin typeface="Arial" panose="020B0604020202020204" pitchFamily="34" charset="0"/>
                <a:cs typeface="Arial" panose="020B0604020202020204" pitchFamily="34" charset="0"/>
              </a:rPr>
              <a:t> et à </a:t>
            </a:r>
            <a:r>
              <a:rPr lang="fr-FR" altLang="en-US" sz="1800" u="sng" dirty="0">
                <a:solidFill>
                  <a:srgbClr val="111111"/>
                </a:solidFill>
                <a:latin typeface="Arial" panose="020B0604020202020204" pitchFamily="34" charset="0"/>
                <a:cs typeface="Arial" panose="020B0604020202020204" pitchFamily="34" charset="0"/>
              </a:rPr>
              <a:t>une perte de productivité des terres agricoles</a:t>
            </a:r>
            <a:r>
              <a:rPr lang="fr-FR" altLang="en-US" sz="1800" dirty="0">
                <a:solidFill>
                  <a:srgbClr val="111111"/>
                </a:solidFill>
                <a:latin typeface="Arial" panose="020B0604020202020204" pitchFamily="34" charset="0"/>
                <a:cs typeface="Arial" panose="020B0604020202020204" pitchFamily="34" charset="0"/>
              </a:rPr>
              <a:t>.</a:t>
            </a:r>
          </a:p>
        </p:txBody>
      </p:sp>
      <p:sp>
        <p:nvSpPr>
          <p:cNvPr id="6" name="Rectangle 5"/>
          <p:cNvSpPr/>
          <p:nvPr/>
        </p:nvSpPr>
        <p:spPr>
          <a:xfrm>
            <a:off x="179705" y="168275"/>
            <a:ext cx="6604635" cy="7473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3" name="Rectangle 2"/>
          <p:cNvSpPr/>
          <p:nvPr/>
        </p:nvSpPr>
        <p:spPr>
          <a:xfrm>
            <a:off x="2747636" y="281568"/>
            <a:ext cx="3089307" cy="507831"/>
          </a:xfrm>
          <a:prstGeom prst="rect">
            <a:avLst/>
          </a:prstGeom>
          <a:noFill/>
        </p:spPr>
        <p:txBody>
          <a:bodyPr wrap="non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Arial" panose="020B0604020202020204" pitchFamily="34" charset="0"/>
                <a:cs typeface="Arial" panose="020B0604020202020204" pitchFamily="34" charset="0"/>
              </a:rPr>
              <a:t>Dégradation du sol</a:t>
            </a:r>
            <a:endParaRPr lang="fr-FR" sz="2700" b="0" cap="none" spc="0" dirty="0">
              <a:ln w="0"/>
              <a:gradFill>
                <a:gsLst>
                  <a:gs pos="21000">
                    <a:srgbClr val="53575C"/>
                  </a:gs>
                  <a:gs pos="88000">
                    <a:srgbClr val="C5C7CA"/>
                  </a:gs>
                </a:gsLst>
                <a:lin ang="5400000"/>
              </a:gradFill>
              <a:effectLst/>
            </a:endParaRPr>
          </a:p>
        </p:txBody>
      </p:sp>
      <p:sp>
        <p:nvSpPr>
          <p:cNvPr id="4" name="Rectangle 3"/>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32/49</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2"/>
          </p:nvPr>
        </p:nvSpPr>
        <p:spPr>
          <a:xfrm>
            <a:off x="499745" y="195580"/>
            <a:ext cx="7937500" cy="4423410"/>
          </a:xfrm>
        </p:spPr>
        <p:txBody>
          <a:bodyPr/>
          <a:lstStyle/>
          <a:p>
            <a:endParaRPr lang="fr-FR" altLang="en-US"/>
          </a:p>
        </p:txBody>
      </p:sp>
      <p:pic>
        <p:nvPicPr>
          <p:cNvPr id="8" name="Image 7"/>
          <p:cNvPicPr>
            <a:picLocks noChangeAspect="1"/>
          </p:cNvPicPr>
          <p:nvPr/>
        </p:nvPicPr>
        <p:blipFill>
          <a:blip r:embed="rId2"/>
          <a:stretch>
            <a:fillRect/>
          </a:stretch>
        </p:blipFill>
        <p:spPr>
          <a:xfrm>
            <a:off x="-304800" y="-676275"/>
            <a:ext cx="9753600" cy="6496050"/>
          </a:xfrm>
          <a:prstGeom prst="rect">
            <a:avLst/>
          </a:prstGeom>
        </p:spPr>
      </p:pic>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solidFill>
                  <a:schemeClr val="bg1"/>
                </a:solidFill>
              </a:rPr>
              <a:t>33/49</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72085" y="185420"/>
            <a:ext cx="8747760" cy="4932680"/>
          </a:xfrm>
        </p:spPr>
        <p:txBody>
          <a:bodyPr/>
          <a:lstStyle/>
          <a:p>
            <a:endParaRPr lang="fr-FR" altLang="en-US" dirty="0"/>
          </a:p>
        </p:txBody>
      </p:sp>
      <p:sp>
        <p:nvSpPr>
          <p:cNvPr id="5" name="Pentagone 4"/>
          <p:cNvSpPr/>
          <p:nvPr/>
        </p:nvSpPr>
        <p:spPr>
          <a:xfrm>
            <a:off x="1331595" y="554990"/>
            <a:ext cx="7776845" cy="1080135"/>
          </a:xfrm>
          <a:prstGeom prst="homePlate">
            <a:avLst/>
          </a:prstGeom>
          <a:solidFill>
            <a:schemeClr val="tx2"/>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Contamination des ressources en eau</a:t>
            </a:r>
          </a:p>
        </p:txBody>
      </p:sp>
      <p:sp>
        <p:nvSpPr>
          <p:cNvPr id="6" name="Pentagone 5"/>
          <p:cNvSpPr/>
          <p:nvPr/>
        </p:nvSpPr>
        <p:spPr>
          <a:xfrm>
            <a:off x="1259840" y="3219450"/>
            <a:ext cx="7776845" cy="1080135"/>
          </a:xfrm>
          <a:prstGeom prst="homePlat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Impacts sur la biodiversité</a:t>
            </a:r>
          </a:p>
        </p:txBody>
      </p:sp>
      <p:sp>
        <p:nvSpPr>
          <p:cNvPr id="7" name="Pentagone 6"/>
          <p:cNvSpPr/>
          <p:nvPr/>
        </p:nvSpPr>
        <p:spPr>
          <a:xfrm>
            <a:off x="1259840" y="1978660"/>
            <a:ext cx="7776845" cy="1080135"/>
          </a:xfrm>
          <a:prstGeom prst="homePlat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200"/>
              <a:t>Dégradation des sols</a:t>
            </a:r>
          </a:p>
        </p:txBody>
      </p:sp>
      <p:sp>
        <p:nvSpPr>
          <p:cNvPr id="2" name="Flèche droite 1"/>
          <p:cNvSpPr/>
          <p:nvPr/>
        </p:nvSpPr>
        <p:spPr>
          <a:xfrm>
            <a:off x="395605" y="988060"/>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Flèche droite 3"/>
          <p:cNvSpPr/>
          <p:nvPr/>
        </p:nvSpPr>
        <p:spPr>
          <a:xfrm>
            <a:off x="395605" y="3642995"/>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8" name="Flèche droite 7"/>
          <p:cNvSpPr/>
          <p:nvPr/>
        </p:nvSpPr>
        <p:spPr>
          <a:xfrm>
            <a:off x="395605" y="2355850"/>
            <a:ext cx="864235" cy="28765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9" name="Zone de texte 8"/>
          <p:cNvSpPr txBox="1"/>
          <p:nvPr/>
        </p:nvSpPr>
        <p:spPr>
          <a:xfrm>
            <a:off x="539750" y="625475"/>
            <a:ext cx="572135" cy="368300"/>
          </a:xfrm>
          <a:prstGeom prst="rect">
            <a:avLst/>
          </a:prstGeom>
          <a:noFill/>
        </p:spPr>
        <p:txBody>
          <a:bodyPr wrap="square" rtlCol="0">
            <a:spAutoFit/>
          </a:bodyPr>
          <a:lstStyle/>
          <a:p>
            <a:r>
              <a:rPr lang="fr-FR" altLang="en-US" sz="1800"/>
              <a:t> 1</a:t>
            </a:r>
          </a:p>
        </p:txBody>
      </p:sp>
      <p:sp>
        <p:nvSpPr>
          <p:cNvPr id="10" name="Zone de texte 9"/>
          <p:cNvSpPr txBox="1"/>
          <p:nvPr/>
        </p:nvSpPr>
        <p:spPr>
          <a:xfrm>
            <a:off x="539750" y="1978660"/>
            <a:ext cx="572135" cy="368300"/>
          </a:xfrm>
          <a:prstGeom prst="rect">
            <a:avLst/>
          </a:prstGeom>
          <a:noFill/>
        </p:spPr>
        <p:txBody>
          <a:bodyPr wrap="square" rtlCol="0">
            <a:spAutoFit/>
          </a:bodyPr>
          <a:lstStyle/>
          <a:p>
            <a:r>
              <a:rPr lang="fr-FR" altLang="en-US" sz="1800"/>
              <a:t> 2</a:t>
            </a:r>
          </a:p>
        </p:txBody>
      </p:sp>
      <p:sp>
        <p:nvSpPr>
          <p:cNvPr id="11" name="Zone de texte 10"/>
          <p:cNvSpPr txBox="1"/>
          <p:nvPr/>
        </p:nvSpPr>
        <p:spPr>
          <a:xfrm>
            <a:off x="539750" y="3219450"/>
            <a:ext cx="572135" cy="368300"/>
          </a:xfrm>
          <a:prstGeom prst="rect">
            <a:avLst/>
          </a:prstGeom>
          <a:noFill/>
        </p:spPr>
        <p:txBody>
          <a:bodyPr wrap="square" rtlCol="0">
            <a:spAutoFit/>
          </a:bodyPr>
          <a:lstStyle/>
          <a:p>
            <a:r>
              <a:rPr lang="fr-FR" altLang="en-US" sz="1800"/>
              <a:t> 3</a:t>
            </a:r>
          </a:p>
        </p:txBody>
      </p:sp>
      <p:sp>
        <p:nvSpPr>
          <p:cNvPr id="12" name="Rectangle 11"/>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34/49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strips(down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478" y="588111"/>
            <a:ext cx="8597803" cy="3707897"/>
          </a:xfrm>
          <a:ln w="28575">
            <a:solidFill>
              <a:srgbClr val="111111"/>
            </a:solidFill>
          </a:ln>
        </p:spPr>
        <p:txBody>
          <a:bodyPr/>
          <a:lstStyle/>
          <a:p>
            <a:pPr>
              <a:lnSpc>
                <a:spcPct val="150000"/>
              </a:lnSpc>
            </a:pPr>
            <a:r>
              <a:rPr lang="fr-FR" altLang="en-US" sz="1700" b="1" dirty="0">
                <a:solidFill>
                  <a:srgbClr val="111111"/>
                </a:solidFill>
                <a:latin typeface="Arial" panose="020B0604020202020204" pitchFamily="34" charset="0"/>
                <a:cs typeface="Arial" panose="020B0604020202020204" pitchFamily="34" charset="0"/>
              </a:rPr>
              <a:t>Perturbation des écosystèmes aquatiques et terrestres </a:t>
            </a:r>
            <a:r>
              <a:rPr lang="fr-FR" altLang="en-US" sz="1600" dirty="0">
                <a:solidFill>
                  <a:srgbClr val="111111"/>
                </a:solidFill>
                <a:latin typeface="Arial" panose="020B0604020202020204" pitchFamily="34" charset="0"/>
                <a:cs typeface="Arial" panose="020B0604020202020204" pitchFamily="34" charset="0"/>
              </a:rPr>
              <a:t>: </a:t>
            </a:r>
            <a:r>
              <a:rPr lang="fr-FR" altLang="en-US" sz="1600" u="sng" dirty="0">
                <a:solidFill>
                  <a:srgbClr val="111111"/>
                </a:solidFill>
                <a:latin typeface="Arial" panose="020B0604020202020204" pitchFamily="34" charset="0"/>
                <a:cs typeface="Arial" panose="020B0604020202020204" pitchFamily="34" charset="0"/>
              </a:rPr>
              <a:t>Les rejets polluants agricole</a:t>
            </a:r>
            <a:r>
              <a:rPr lang="fr-FR" altLang="en-US" sz="1600" dirty="0">
                <a:solidFill>
                  <a:srgbClr val="111111"/>
                </a:solidFill>
                <a:latin typeface="Arial" panose="020B0604020202020204" pitchFamily="34" charset="0"/>
                <a:cs typeface="Arial" panose="020B0604020202020204" pitchFamily="34" charset="0"/>
              </a:rPr>
              <a:t>s </a:t>
            </a:r>
            <a:r>
              <a:rPr lang="fr-FR" altLang="en-US" sz="1600" b="1" dirty="0">
                <a:solidFill>
                  <a:srgbClr val="111111"/>
                </a:solidFill>
                <a:latin typeface="Arial" panose="020B0604020202020204" pitchFamily="34" charset="0"/>
                <a:cs typeface="Arial" panose="020B0604020202020204" pitchFamily="34" charset="0"/>
              </a:rPr>
              <a:t>altèrent</a:t>
            </a:r>
            <a:r>
              <a:rPr lang="fr-FR" altLang="en-US" sz="1600" dirty="0">
                <a:solidFill>
                  <a:srgbClr val="111111"/>
                </a:solidFill>
                <a:latin typeface="Arial" panose="020B0604020202020204" pitchFamily="34" charset="0"/>
                <a:cs typeface="Arial" panose="020B0604020202020204" pitchFamily="34" charset="0"/>
              </a:rPr>
              <a:t> </a:t>
            </a:r>
            <a:r>
              <a:rPr lang="fr-FR" altLang="en-US" sz="16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les cycles naturels de reproduction </a:t>
            </a:r>
            <a:r>
              <a:rPr lang="fr-FR" altLang="en-US" sz="1600" dirty="0">
                <a:solidFill>
                  <a:srgbClr val="111111"/>
                </a:solidFill>
                <a:latin typeface="Arial" panose="020B0604020202020204" pitchFamily="34" charset="0"/>
                <a:cs typeface="Arial" panose="020B0604020202020204" pitchFamily="34" charset="0"/>
              </a:rPr>
              <a:t>et </a:t>
            </a:r>
            <a:r>
              <a:rPr lang="fr-FR" altLang="en-US" sz="16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d'alimentation des écosystèmes aquatiques</a:t>
            </a:r>
            <a:r>
              <a:rPr lang="fr-FR" altLang="en-US" sz="1600" dirty="0">
                <a:solidFill>
                  <a:srgbClr val="111111"/>
                </a:solidFill>
                <a:latin typeface="Arial" panose="020B0604020202020204" pitchFamily="34" charset="0"/>
                <a:cs typeface="Arial" panose="020B0604020202020204" pitchFamily="34" charset="0"/>
              </a:rPr>
              <a:t>. Sur terre, les pesticides et engrais modifient les sols</a:t>
            </a:r>
            <a:r>
              <a:rPr lang="fr-FR" altLang="en-US" sz="1600" b="1" u="sng" dirty="0">
                <a:solidFill>
                  <a:srgbClr val="111111"/>
                </a:solidFill>
                <a:latin typeface="Arial" panose="020B0604020202020204" pitchFamily="34" charset="0"/>
                <a:cs typeface="Arial" panose="020B0604020202020204" pitchFamily="34" charset="0"/>
              </a:rPr>
              <a:t>,</a:t>
            </a:r>
            <a:r>
              <a:rPr lang="fr-FR" altLang="en-US" sz="1600" b="1" dirty="0">
                <a:solidFill>
                  <a:srgbClr val="111111"/>
                </a:solidFill>
                <a:latin typeface="Arial" panose="020B0604020202020204" pitchFamily="34" charset="0"/>
                <a:cs typeface="Arial" panose="020B0604020202020204" pitchFamily="34" charset="0"/>
              </a:rPr>
              <a:t> </a:t>
            </a:r>
            <a:r>
              <a:rPr lang="fr-FR" altLang="en-US" sz="1600" b="1" u="sng" dirty="0">
                <a:solidFill>
                  <a:srgbClr val="111111"/>
                </a:solidFill>
                <a:latin typeface="Arial" panose="020B0604020202020204" pitchFamily="34" charset="0"/>
                <a:cs typeface="Arial" panose="020B0604020202020204" pitchFamily="34" charset="0"/>
              </a:rPr>
              <a:t>perturbant</a:t>
            </a:r>
            <a:r>
              <a:rPr lang="fr-FR" altLang="en-US" sz="1600" b="1" dirty="0">
                <a:solidFill>
                  <a:srgbClr val="111111"/>
                </a:solidFill>
                <a:latin typeface="Arial" panose="020B0604020202020204" pitchFamily="34" charset="0"/>
                <a:cs typeface="Arial" panose="020B0604020202020204" pitchFamily="34" charset="0"/>
              </a:rPr>
              <a:t> </a:t>
            </a:r>
            <a:r>
              <a:rPr lang="fr-FR" altLang="en-US" sz="1600" dirty="0">
                <a:solidFill>
                  <a:srgbClr val="FF0000"/>
                </a:solidFill>
                <a:latin typeface="Arial" panose="020B0604020202020204" pitchFamily="34" charset="0"/>
                <a:cs typeface="Arial" panose="020B0604020202020204" pitchFamily="34" charset="0"/>
              </a:rPr>
              <a:t>la flore </a:t>
            </a:r>
            <a:r>
              <a:rPr lang="fr-FR" altLang="en-US" sz="1600" dirty="0">
                <a:solidFill>
                  <a:srgbClr val="111111"/>
                </a:solidFill>
                <a:latin typeface="Arial" panose="020B0604020202020204" pitchFamily="34" charset="0"/>
                <a:cs typeface="Arial" panose="020B0604020202020204" pitchFamily="34" charset="0"/>
              </a:rPr>
              <a:t>et la </a:t>
            </a:r>
            <a:r>
              <a:rPr lang="fr-FR" altLang="en-US" sz="1600" b="1" dirty="0">
                <a:solidFill>
                  <a:srgbClr val="FF0000"/>
                </a:solidFill>
                <a:latin typeface="Arial" panose="020B0604020202020204" pitchFamily="34" charset="0"/>
                <a:cs typeface="Arial" panose="020B0604020202020204" pitchFamily="34" charset="0"/>
              </a:rPr>
              <a:t>faune locales</a:t>
            </a:r>
            <a:r>
              <a:rPr lang="fr-FR" altLang="en-US" sz="1600" dirty="0">
                <a:solidFill>
                  <a:srgbClr val="111111"/>
                </a:solidFill>
                <a:latin typeface="Arial" panose="020B0604020202020204" pitchFamily="34" charset="0"/>
                <a:cs typeface="Arial" panose="020B0604020202020204" pitchFamily="34" charset="0"/>
              </a:rPr>
              <a:t>, déséquilibrant les chaînes alimentaires.</a:t>
            </a:r>
            <a:br>
              <a:rPr lang="fr-FR" altLang="en-US" sz="1600" dirty="0">
                <a:solidFill>
                  <a:srgbClr val="111111"/>
                </a:solidFill>
                <a:latin typeface="Arial" panose="020B0604020202020204" pitchFamily="34" charset="0"/>
                <a:cs typeface="Arial" panose="020B0604020202020204" pitchFamily="34" charset="0"/>
              </a:rPr>
            </a:br>
            <a:br>
              <a:rPr lang="fr-FR" altLang="en-US" sz="1600" dirty="0">
                <a:solidFill>
                  <a:srgbClr val="111111"/>
                </a:solidFill>
                <a:latin typeface="Arial" panose="020B0604020202020204" pitchFamily="34" charset="0"/>
                <a:cs typeface="Arial" panose="020B0604020202020204" pitchFamily="34" charset="0"/>
              </a:rPr>
            </a:br>
            <a:r>
              <a:rPr lang="fr-FR" altLang="en-US" sz="1600" b="1" dirty="0">
                <a:solidFill>
                  <a:srgbClr val="111111"/>
                </a:solidFill>
                <a:latin typeface="Arial" panose="020B0604020202020204" pitchFamily="34" charset="0"/>
                <a:cs typeface="Arial" panose="020B0604020202020204" pitchFamily="34" charset="0"/>
              </a:rPr>
              <a:t>Ré</a:t>
            </a:r>
            <a:r>
              <a:rPr lang="fr-FR" altLang="en-US" sz="1700" b="1" dirty="0">
                <a:solidFill>
                  <a:srgbClr val="111111"/>
                </a:solidFill>
                <a:latin typeface="Arial" panose="020B0604020202020204" pitchFamily="34" charset="0"/>
                <a:cs typeface="Arial" panose="020B0604020202020204" pitchFamily="34" charset="0"/>
              </a:rPr>
              <a:t>duction de la diversité des espèces </a:t>
            </a:r>
            <a:r>
              <a:rPr lang="fr-FR" altLang="en-US" sz="1600" dirty="0">
                <a:solidFill>
                  <a:srgbClr val="111111"/>
                </a:solidFill>
                <a:latin typeface="Arial" panose="020B0604020202020204" pitchFamily="34" charset="0"/>
                <a:cs typeface="Arial" panose="020B0604020202020204" pitchFamily="34" charset="0"/>
              </a:rPr>
              <a:t>: La pollution agricole </a:t>
            </a:r>
            <a:r>
              <a:rPr lang="fr-FR" altLang="en-US" sz="1600" u="sng" dirty="0">
                <a:solidFill>
                  <a:srgbClr val="111111"/>
                </a:solidFill>
                <a:latin typeface="Arial" panose="020B0604020202020204" pitchFamily="34" charset="0"/>
                <a:cs typeface="Arial" panose="020B0604020202020204" pitchFamily="34" charset="0"/>
              </a:rPr>
              <a:t>réduit</a:t>
            </a:r>
            <a:r>
              <a:rPr lang="fr-FR" altLang="en-US" sz="1600" dirty="0">
                <a:solidFill>
                  <a:srgbClr val="111111"/>
                </a:solidFill>
                <a:latin typeface="Arial" panose="020B0604020202020204" pitchFamily="34" charset="0"/>
                <a:cs typeface="Arial" panose="020B0604020202020204" pitchFamily="34" charset="0"/>
              </a:rPr>
              <a:t> </a:t>
            </a:r>
            <a:r>
              <a:rPr lang="fr-FR" altLang="en-US" sz="1600" b="1" dirty="0">
                <a:solidFill>
                  <a:srgbClr val="111111"/>
                </a:solidFill>
                <a:latin typeface="Arial" panose="020B0604020202020204" pitchFamily="34" charset="0"/>
                <a:cs typeface="Arial" panose="020B0604020202020204" pitchFamily="34" charset="0"/>
              </a:rPr>
              <a:t>la biodiversité</a:t>
            </a:r>
            <a:r>
              <a:rPr lang="fr-FR" altLang="en-US" sz="1600" dirty="0">
                <a:solidFill>
                  <a:srgbClr val="111111"/>
                </a:solidFill>
                <a:latin typeface="Arial" panose="020B0604020202020204" pitchFamily="34" charset="0"/>
                <a:cs typeface="Arial" panose="020B0604020202020204" pitchFamily="34" charset="0"/>
              </a:rPr>
              <a:t>, </a:t>
            </a:r>
            <a:r>
              <a:rPr lang="fr-FR" altLang="en-US" sz="1600" b="1" dirty="0">
                <a:solidFill>
                  <a:srgbClr val="111111"/>
                </a:solidFill>
                <a:latin typeface="Arial" panose="020B0604020202020204" pitchFamily="34" charset="0"/>
                <a:cs typeface="Arial" panose="020B0604020202020204" pitchFamily="34" charset="0"/>
              </a:rPr>
              <a:t>en tuant</a:t>
            </a:r>
            <a:r>
              <a:rPr lang="fr-FR" altLang="en-US" sz="1600" dirty="0">
                <a:solidFill>
                  <a:srgbClr val="111111"/>
                </a:solidFill>
                <a:latin typeface="Arial" panose="020B0604020202020204" pitchFamily="34" charset="0"/>
                <a:cs typeface="Arial" panose="020B0604020202020204" pitchFamily="34" charset="0"/>
              </a:rPr>
              <a:t> des espèces </a:t>
            </a:r>
            <a:r>
              <a:rPr lang="fr-FR" altLang="en-US" sz="1600" u="sng" dirty="0">
                <a:solidFill>
                  <a:srgbClr val="111111"/>
                </a:solidFill>
                <a:latin typeface="Arial" panose="020B0604020202020204" pitchFamily="34" charset="0"/>
                <a:cs typeface="Arial" panose="020B0604020202020204" pitchFamily="34" charset="0"/>
              </a:rPr>
              <a:t>bénéfiques comme les pollinisateurs et prédateurs naturels</a:t>
            </a:r>
            <a:r>
              <a:rPr lang="fr-FR" altLang="en-US" sz="1600" dirty="0">
                <a:solidFill>
                  <a:srgbClr val="111111"/>
                </a:solidFill>
                <a:latin typeface="Arial" panose="020B0604020202020204" pitchFamily="34" charset="0"/>
                <a:cs typeface="Arial" panose="020B0604020202020204" pitchFamily="34" charset="0"/>
              </a:rPr>
              <a:t>. Les écosystèmes aquatiques affectés par la pollution et l'eutrophisation perdent des espèces sensibles, diminuant la diversité biologique.</a:t>
            </a:r>
          </a:p>
        </p:txBody>
      </p:sp>
      <p:sp>
        <p:nvSpPr>
          <p:cNvPr id="6" name="Rectangle 5"/>
          <p:cNvSpPr/>
          <p:nvPr/>
        </p:nvSpPr>
        <p:spPr>
          <a:xfrm>
            <a:off x="469637" y="92378"/>
            <a:ext cx="6604635" cy="7473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dirty="0"/>
          </a:p>
        </p:txBody>
      </p:sp>
      <p:sp>
        <p:nvSpPr>
          <p:cNvPr id="3" name="Rectangle 2"/>
          <p:cNvSpPr/>
          <p:nvPr/>
        </p:nvSpPr>
        <p:spPr>
          <a:xfrm>
            <a:off x="1784195" y="80280"/>
            <a:ext cx="4583151" cy="507831"/>
          </a:xfrm>
          <a:prstGeom prst="rect">
            <a:avLst/>
          </a:prstGeom>
          <a:noFill/>
        </p:spPr>
        <p:txBody>
          <a:bodyPr wrap="square" lIns="91440" tIns="45720" rIns="91440" bIns="45720">
            <a:spAutoFit/>
          </a:bodyPr>
          <a:lstStyle/>
          <a:p>
            <a:pPr algn="ctr"/>
            <a:r>
              <a:rPr lang="fr-FR" sz="2700" dirty="0">
                <a:ln w="0"/>
                <a:gradFill>
                  <a:gsLst>
                    <a:gs pos="21000">
                      <a:srgbClr val="53575C"/>
                    </a:gs>
                    <a:gs pos="88000">
                      <a:srgbClr val="C5C7CA"/>
                    </a:gs>
                  </a:gsLst>
                  <a:lin ang="5400000"/>
                </a:gradFill>
              </a:rPr>
              <a:t>Impact sur la biodiversité</a:t>
            </a:r>
            <a:endParaRPr lang="fr-FR" sz="2700" b="0" cap="none" spc="0" dirty="0">
              <a:ln w="0"/>
              <a:gradFill>
                <a:gsLst>
                  <a:gs pos="21000">
                    <a:srgbClr val="53575C"/>
                  </a:gs>
                  <a:gs pos="88000">
                    <a:srgbClr val="C5C7CA"/>
                  </a:gs>
                </a:gsLst>
                <a:lin ang="5400000"/>
              </a:gradFill>
              <a:effectLst/>
            </a:endParaRPr>
          </a:p>
        </p:txBody>
      </p:sp>
      <p:sp>
        <p:nvSpPr>
          <p:cNvPr id="4" name="Rectangle 3"/>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35/49</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572135" y="813435"/>
            <a:ext cx="4545965" cy="36620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     06</a:t>
            </a:r>
            <a:br>
              <a:rPr lang="fr-FR" altLang="en-GB"/>
            </a:br>
            <a:br>
              <a:rPr lang="fr-FR" altLang="en-GB"/>
            </a:br>
            <a:r>
              <a:rPr lang="fr-FR" altLang="en-GB"/>
              <a:t>Solutions et Bonnes Pratiques Agricoles</a:t>
            </a:r>
            <a:br>
              <a:rPr lang="fr-FR" altLang="en-GB"/>
            </a:br>
            <a:r>
              <a:rPr lang="fr-FR" altLang="en-GB"/>
              <a:t>   </a:t>
            </a:r>
          </a:p>
        </p:txBody>
      </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37/49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93222" y="780625"/>
            <a:ext cx="7886065" cy="3463925"/>
          </a:xfrm>
          <a:ln w="28575">
            <a:solidFill>
              <a:schemeClr val="tx1"/>
            </a:solidFill>
          </a:ln>
        </p:spPr>
        <p:txBody>
          <a:bodyPr/>
          <a:lstStyle/>
          <a:p>
            <a:pPr>
              <a:lnSpc>
                <a:spcPct val="150000"/>
              </a:lnSpc>
              <a:buSzPct val="100000"/>
              <a:buFont typeface="Wingdings" panose="05000000000000000000" charset="0"/>
              <a:buChar char="q"/>
            </a:pPr>
            <a:r>
              <a:rPr lang="fr-FR" altLang="en-US" sz="1800" dirty="0">
                <a:solidFill>
                  <a:schemeClr val="tx2"/>
                </a:solidFill>
                <a:latin typeface="Arial" panose="020B0604020202020204" pitchFamily="34" charset="0"/>
                <a:cs typeface="Arial" panose="020B0604020202020204" pitchFamily="34" charset="0"/>
              </a:rPr>
              <a:t>La réduction </a:t>
            </a:r>
            <a:r>
              <a:rPr lang="fr-FR" altLang="en-US" sz="1800" dirty="0">
                <a:solidFill>
                  <a:srgbClr val="111111"/>
                </a:solidFill>
                <a:latin typeface="Arial" panose="020B0604020202020204" pitchFamily="34" charset="0"/>
                <a:cs typeface="Arial" panose="020B0604020202020204" pitchFamily="34" charset="0"/>
              </a:rPr>
              <a:t>des produits phytosanitaires (pesticides, herbicides, etc.) est essentielle pour </a:t>
            </a:r>
            <a:r>
              <a:rPr lang="fr-FR" altLang="en-US" sz="1800" b="1" dirty="0">
                <a:solidFill>
                  <a:schemeClr val="accent4"/>
                </a:solidFill>
                <a:latin typeface="Arial" panose="020B0604020202020204" pitchFamily="34" charset="0"/>
                <a:cs typeface="Arial" panose="020B0604020202020204" pitchFamily="34" charset="0"/>
              </a:rPr>
              <a:t>diminuer l'impact environnemental de l'agriculture</a:t>
            </a:r>
            <a:r>
              <a:rPr lang="fr-FR" altLang="en-US" sz="1800" dirty="0">
                <a:solidFill>
                  <a:srgbClr val="111111"/>
                </a:solidFill>
                <a:latin typeface="Arial" panose="020B0604020202020204" pitchFamily="34" charset="0"/>
                <a:cs typeface="Arial" panose="020B0604020202020204" pitchFamily="34" charset="0"/>
              </a:rPr>
              <a:t>. Cela passe par </a:t>
            </a:r>
            <a:r>
              <a:rPr lang="fr-FR" altLang="en-US" sz="1800" b="1" dirty="0">
                <a:solidFill>
                  <a:srgbClr val="111111"/>
                </a:solidFill>
                <a:latin typeface="Arial" panose="020B0604020202020204" pitchFamily="34" charset="0"/>
                <a:cs typeface="Arial" panose="020B0604020202020204" pitchFamily="34" charset="0"/>
              </a:rPr>
              <a:t>l'usage raisonné </a:t>
            </a:r>
            <a:r>
              <a:rPr lang="fr-FR" altLang="en-US" sz="1800" dirty="0">
                <a:solidFill>
                  <a:srgbClr val="111111"/>
                </a:solidFill>
                <a:latin typeface="Arial" panose="020B0604020202020204" pitchFamily="34" charset="0"/>
                <a:cs typeface="Arial" panose="020B0604020202020204" pitchFamily="34" charset="0"/>
              </a:rPr>
              <a:t>de ces </a:t>
            </a:r>
            <a:r>
              <a:rPr lang="fr-FR" altLang="en-US" sz="1800" b="1" dirty="0">
                <a:solidFill>
                  <a:srgbClr val="111111"/>
                </a:solidFill>
                <a:latin typeface="Arial" panose="020B0604020202020204" pitchFamily="34" charset="0"/>
                <a:cs typeface="Arial" panose="020B0604020202020204" pitchFamily="34" charset="0"/>
              </a:rPr>
              <a:t>substances</a:t>
            </a:r>
            <a:r>
              <a:rPr lang="fr-FR" altLang="en-US" sz="1800" dirty="0">
                <a:solidFill>
                  <a:srgbClr val="111111"/>
                </a:solidFill>
                <a:latin typeface="Arial" panose="020B0604020202020204" pitchFamily="34" charset="0"/>
                <a:cs typeface="Arial" panose="020B0604020202020204" pitchFamily="34" charset="0"/>
              </a:rPr>
              <a:t>, notamment à travers </a:t>
            </a:r>
            <a:r>
              <a:rPr lang="fr-FR" altLang="en-US" sz="1800" b="1" dirty="0">
                <a:solidFill>
                  <a:srgbClr val="111111"/>
                </a:solidFill>
                <a:latin typeface="Arial" panose="020B0604020202020204" pitchFamily="34" charset="0"/>
                <a:cs typeface="Arial" panose="020B0604020202020204" pitchFamily="34" charset="0"/>
              </a:rPr>
              <a:t>des techniques </a:t>
            </a:r>
            <a:r>
              <a:rPr lang="fr-FR" altLang="en-US" sz="1800" dirty="0">
                <a:solidFill>
                  <a:srgbClr val="111111"/>
                </a:solidFill>
                <a:latin typeface="Arial" panose="020B0604020202020204" pitchFamily="34" charset="0"/>
                <a:cs typeface="Arial" panose="020B0604020202020204" pitchFamily="34" charset="0"/>
              </a:rPr>
              <a:t>comme </a:t>
            </a:r>
            <a:r>
              <a:rPr lang="fr-FR" altLang="en-US" sz="1800" b="1" u="sng" dirty="0">
                <a:solidFill>
                  <a:srgbClr val="111111"/>
                </a:solidFill>
                <a:latin typeface="Arial" panose="020B0604020202020204" pitchFamily="34" charset="0"/>
                <a:cs typeface="Arial" panose="020B0604020202020204" pitchFamily="34" charset="0"/>
              </a:rPr>
              <a:t>la lutte intégrée</a:t>
            </a:r>
            <a:r>
              <a:rPr lang="fr-FR" altLang="en-US" sz="1800" dirty="0">
                <a:solidFill>
                  <a:srgbClr val="111111"/>
                </a:solidFill>
                <a:latin typeface="Arial" panose="020B0604020202020204" pitchFamily="34" charset="0"/>
                <a:cs typeface="Arial" panose="020B0604020202020204" pitchFamily="34" charset="0"/>
              </a:rPr>
              <a:t>, qui combine diverses méthodes de protection des cultures avec une application minimale de produits chimiques. Cela contribue à protéger la biodiversité et la santé humaine.</a:t>
            </a:r>
          </a:p>
        </p:txBody>
      </p:sp>
      <p:sp>
        <p:nvSpPr>
          <p:cNvPr id="4" name="Rectangle 3"/>
          <p:cNvSpPr/>
          <p:nvPr/>
        </p:nvSpPr>
        <p:spPr>
          <a:xfrm>
            <a:off x="705396" y="318960"/>
            <a:ext cx="7733206" cy="507831"/>
          </a:xfrm>
          <a:prstGeom prst="rect">
            <a:avLst/>
          </a:prstGeom>
          <a:noFill/>
        </p:spPr>
        <p:txBody>
          <a:bodyPr wrap="non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mj-lt"/>
              </a:rPr>
              <a:t>Réduction de l'utilisation des produits chimiques :</a:t>
            </a:r>
          </a:p>
        </p:txBody>
      </p:sp>
      <p:sp>
        <p:nvSpPr>
          <p:cNvPr id="5" name="Rectangle 4"/>
          <p:cNvSpPr/>
          <p:nvPr/>
        </p:nvSpPr>
        <p:spPr>
          <a:xfrm>
            <a:off x="7365745" y="4236213"/>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38/49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69571" y="1149363"/>
            <a:ext cx="7833360" cy="3382010"/>
          </a:xfrm>
          <a:ln w="28575">
            <a:solidFill>
              <a:schemeClr val="tx1"/>
            </a:solidFill>
          </a:ln>
        </p:spPr>
        <p:txBody>
          <a:bodyPr/>
          <a:lstStyle/>
          <a:p>
            <a:pPr>
              <a:lnSpc>
                <a:spcPct val="150000"/>
              </a:lnSpc>
              <a:buSzPct val="90000"/>
              <a:buFont typeface="Wingdings" panose="05000000000000000000" charset="0"/>
              <a:buChar char="q"/>
            </a:pPr>
            <a:r>
              <a:rPr lang="fr-FR" altLang="en-US" sz="2000" dirty="0">
                <a:solidFill>
                  <a:srgbClr val="111111"/>
                </a:solidFill>
                <a:latin typeface="Arial" panose="020B0604020202020204" pitchFamily="34" charset="0"/>
                <a:cs typeface="Arial" panose="020B0604020202020204" pitchFamily="34" charset="0"/>
              </a:rPr>
              <a:t>L'utilisation de </a:t>
            </a:r>
            <a:r>
              <a:rPr lang="fr-FR" altLang="en-US" sz="2000" b="1" dirty="0">
                <a:solidFill>
                  <a:srgbClr val="00B050"/>
                </a:solidFill>
                <a:latin typeface="Arial" panose="020B0604020202020204" pitchFamily="34" charset="0"/>
                <a:cs typeface="Arial" panose="020B0604020202020204" pitchFamily="34" charset="0"/>
              </a:rPr>
              <a:t>bio</a:t>
            </a:r>
            <a:r>
              <a:rPr lang="fr-FR" altLang="en-US" sz="2000" b="1" dirty="0">
                <a:solidFill>
                  <a:srgbClr val="FF0000"/>
                </a:solidFill>
                <a:latin typeface="Arial" panose="020B0604020202020204" pitchFamily="34" charset="0"/>
                <a:cs typeface="Arial" panose="020B0604020202020204" pitchFamily="34" charset="0"/>
              </a:rPr>
              <a:t>pesticides</a:t>
            </a:r>
            <a:r>
              <a:rPr lang="fr-FR" altLang="en-US" sz="2000" dirty="0">
                <a:solidFill>
                  <a:srgbClr val="111111"/>
                </a:solidFill>
                <a:latin typeface="Arial" panose="020B0604020202020204" pitchFamily="34" charset="0"/>
                <a:cs typeface="Arial" panose="020B0604020202020204" pitchFamily="34" charset="0"/>
              </a:rPr>
              <a:t>, </a:t>
            </a:r>
            <a:r>
              <a:rPr lang="fr-FR" altLang="en-US" sz="2000" b="1" dirty="0">
                <a:solidFill>
                  <a:srgbClr val="111111"/>
                </a:solidFill>
                <a:latin typeface="Arial" panose="020B0604020202020204" pitchFamily="34" charset="0"/>
                <a:cs typeface="Arial" panose="020B0604020202020204" pitchFamily="34" charset="0"/>
              </a:rPr>
              <a:t>issus </a:t>
            </a:r>
            <a:r>
              <a:rPr lang="fr-FR" altLang="en-US" sz="2000" dirty="0">
                <a:solidFill>
                  <a:srgbClr val="111111"/>
                </a:solidFill>
                <a:latin typeface="Arial" panose="020B0604020202020204" pitchFamily="34" charset="0"/>
                <a:cs typeface="Arial" panose="020B0604020202020204" pitchFamily="34" charset="0"/>
              </a:rPr>
              <a:t>de </a:t>
            </a:r>
            <a:r>
              <a:rPr lang="fr-FR" altLang="en-US" sz="2000" u="sng" dirty="0">
                <a:solidFill>
                  <a:srgbClr val="111111"/>
                </a:solidFill>
                <a:latin typeface="Arial" panose="020B0604020202020204" pitchFamily="34" charset="0"/>
                <a:cs typeface="Arial" panose="020B0604020202020204" pitchFamily="34" charset="0"/>
              </a:rPr>
              <a:t>sources naturelles </a:t>
            </a:r>
            <a:r>
              <a:rPr lang="fr-FR" altLang="en-US" sz="2000" dirty="0">
                <a:solidFill>
                  <a:srgbClr val="111111"/>
                </a:solidFill>
                <a:latin typeface="Arial" panose="020B0604020202020204" pitchFamily="34" charset="0"/>
                <a:cs typeface="Arial" panose="020B0604020202020204" pitchFamily="34" charset="0"/>
              </a:rPr>
              <a:t>(plantes, bactéries, champignons), constitue une alternative </a:t>
            </a:r>
            <a:r>
              <a:rPr lang="fr-FR" altLang="en-US" sz="2000" b="1" dirty="0">
                <a:solidFill>
                  <a:srgbClr val="111111"/>
                </a:solidFill>
                <a:latin typeface="Arial" panose="020B0604020202020204" pitchFamily="34" charset="0"/>
                <a:cs typeface="Arial" panose="020B0604020202020204" pitchFamily="34" charset="0"/>
              </a:rPr>
              <a:t>plus durable </a:t>
            </a:r>
            <a:r>
              <a:rPr lang="fr-FR" altLang="en-US" sz="2000" dirty="0">
                <a:solidFill>
                  <a:srgbClr val="111111"/>
                </a:solidFill>
                <a:latin typeface="Arial" panose="020B0604020202020204" pitchFamily="34" charset="0"/>
                <a:cs typeface="Arial" panose="020B0604020202020204" pitchFamily="34" charset="0"/>
              </a:rPr>
              <a:t>aux pesticides chimiques. De plus, les rotations de cultures permettent de briser les cycles des parasites et des maladies tout en enrichissant les sols en nutriments, réduisant ainsi le besoin de traitements chimiques.</a:t>
            </a:r>
          </a:p>
        </p:txBody>
      </p:sp>
      <p:sp>
        <p:nvSpPr>
          <p:cNvPr id="4" name="Rectangle 3"/>
          <p:cNvSpPr/>
          <p:nvPr/>
        </p:nvSpPr>
        <p:spPr>
          <a:xfrm>
            <a:off x="479502" y="104296"/>
            <a:ext cx="7939670" cy="923330"/>
          </a:xfrm>
          <a:prstGeom prst="rect">
            <a:avLst/>
          </a:prstGeom>
          <a:noFill/>
        </p:spPr>
        <p:txBody>
          <a:bodyPr wrap="squar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mj-lt"/>
              </a:rPr>
              <a:t>Adoption de techniques alternatives (biopesticides, rotations de cultures</a:t>
            </a:r>
            <a:endParaRPr lang="fr-FR" sz="2700" b="0" cap="none" spc="0" dirty="0">
              <a:ln w="0"/>
              <a:gradFill>
                <a:gsLst>
                  <a:gs pos="21000">
                    <a:srgbClr val="53575C"/>
                  </a:gs>
                  <a:gs pos="88000">
                    <a:srgbClr val="C5C7CA"/>
                  </a:gs>
                </a:gsLst>
                <a:lin ang="5400000"/>
              </a:gradFill>
              <a:effectLst/>
            </a:endParaRPr>
          </a:p>
        </p:txBody>
      </p:sp>
      <p:sp>
        <p:nvSpPr>
          <p:cNvPr id="5" name="Rectangle 4"/>
          <p:cNvSpPr/>
          <p:nvPr/>
        </p:nvSpPr>
        <p:spPr>
          <a:xfrm>
            <a:off x="7348654" y="4290695"/>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39/49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5"/>
          <p:cNvSpPr txBox="1">
            <a:spLocks noGrp="1"/>
          </p:cNvSpPr>
          <p:nvPr>
            <p:ph type="title" idx="2"/>
          </p:nvPr>
        </p:nvSpPr>
        <p:spPr>
          <a:xfrm>
            <a:off x="1489925" y="1220113"/>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01</a:t>
            </a:r>
          </a:p>
        </p:txBody>
      </p:sp>
      <p:sp>
        <p:nvSpPr>
          <p:cNvPr id="896" name="Google Shape;896;p55"/>
          <p:cNvSpPr txBox="1">
            <a:spLocks noGrp="1"/>
          </p:cNvSpPr>
          <p:nvPr>
            <p:ph type="title"/>
          </p:nvPr>
        </p:nvSpPr>
        <p:spPr>
          <a:xfrm>
            <a:off x="572135" y="1470025"/>
            <a:ext cx="3189605" cy="21189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altLang="en-GB"/>
              <a:t>INTRODUCTION</a:t>
            </a:r>
          </a:p>
        </p:txBody>
      </p:sp>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3" name="Google Shape;1193;p47"/>
          <p:cNvPicPr preferRelativeResize="0"/>
          <p:nvPr/>
        </p:nvPicPr>
        <p:blipFill rotWithShape="1">
          <a:blip r:embed="rId3"/>
          <a:srcRect l="34841" t="12748" r="28186" b="30313"/>
          <a:stretch>
            <a:fillRect/>
          </a:stretch>
        </p:blipFill>
        <p:spPr>
          <a:xfrm>
            <a:off x="6784625" y="-515801"/>
            <a:ext cx="2990923" cy="2590974"/>
          </a:xfrm>
          <a:prstGeom prst="rect">
            <a:avLst/>
          </a:prstGeom>
          <a:noFill/>
          <a:ln>
            <a:noFill/>
          </a:ln>
        </p:spPr>
      </p:pic>
      <p:grpSp>
        <p:nvGrpSpPr>
          <p:cNvPr id="1130" name="Google Shape;1130;p47"/>
          <p:cNvGrpSpPr/>
          <p:nvPr/>
        </p:nvGrpSpPr>
        <p:grpSpPr>
          <a:xfrm>
            <a:off x="6381144" y="3887719"/>
            <a:ext cx="3649327" cy="3380859"/>
            <a:chOff x="4338349" y="3094604"/>
            <a:chExt cx="3649327" cy="3380859"/>
          </a:xfrm>
        </p:grpSpPr>
        <p:pic>
          <p:nvPicPr>
            <p:cNvPr id="1131" name="Google Shape;1131;p47"/>
            <p:cNvPicPr preferRelativeResize="0"/>
            <p:nvPr/>
          </p:nvPicPr>
          <p:blipFill rotWithShape="1">
            <a:blip r:embed="rId4"/>
            <a:srcRect l="39486" t="29228" r="35708" b="26202"/>
            <a:stretch>
              <a:fillRect/>
            </a:stretch>
          </p:blipFill>
          <p:spPr>
            <a:xfrm rot="9949558">
              <a:off x="4520645" y="3274427"/>
              <a:ext cx="1679808" cy="1697805"/>
            </a:xfrm>
            <a:prstGeom prst="rect">
              <a:avLst/>
            </a:prstGeom>
            <a:noFill/>
            <a:ln>
              <a:noFill/>
            </a:ln>
          </p:spPr>
        </p:pic>
        <p:pic>
          <p:nvPicPr>
            <p:cNvPr id="1132" name="Google Shape;1132;p47"/>
            <p:cNvPicPr preferRelativeResize="0"/>
            <p:nvPr/>
          </p:nvPicPr>
          <p:blipFill rotWithShape="1">
            <a:blip r:embed="rId5"/>
            <a:srcRect l="31148" t="5377" r="27103" b="12769"/>
            <a:stretch>
              <a:fillRect/>
            </a:stretch>
          </p:blipFill>
          <p:spPr>
            <a:xfrm flipH="1">
              <a:off x="4961075" y="3137688"/>
              <a:ext cx="3026602" cy="3337775"/>
            </a:xfrm>
            <a:prstGeom prst="rect">
              <a:avLst/>
            </a:prstGeom>
            <a:noFill/>
            <a:ln>
              <a:noFill/>
            </a:ln>
          </p:spPr>
        </p:pic>
      </p:grpSp>
      <p:grpSp>
        <p:nvGrpSpPr>
          <p:cNvPr id="1133" name="Google Shape;1133;p47"/>
          <p:cNvGrpSpPr/>
          <p:nvPr/>
        </p:nvGrpSpPr>
        <p:grpSpPr>
          <a:xfrm>
            <a:off x="5638576" y="4463525"/>
            <a:ext cx="921655" cy="832297"/>
            <a:chOff x="4844050" y="4473925"/>
            <a:chExt cx="690275" cy="623350"/>
          </a:xfrm>
        </p:grpSpPr>
        <p:sp>
          <p:nvSpPr>
            <p:cNvPr id="1134" name="Google Shape;1134;p47"/>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7"/>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7"/>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33;p47"/>
          <p:cNvGrpSpPr/>
          <p:nvPr/>
        </p:nvGrpSpPr>
        <p:grpSpPr>
          <a:xfrm>
            <a:off x="5674771" y="4452095"/>
            <a:ext cx="921655" cy="832297"/>
            <a:chOff x="4844050" y="4473925"/>
            <a:chExt cx="690275" cy="623350"/>
          </a:xfrm>
          <a:solidFill>
            <a:schemeClr val="bg1"/>
          </a:solidFill>
        </p:grpSpPr>
        <p:sp>
          <p:nvSpPr>
            <p:cNvPr id="21" name="Google Shape;1134;p47"/>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p47"/>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6;p47"/>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7;p47"/>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8;p47"/>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9;p47"/>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0;p47"/>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1;p47"/>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2;p47"/>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3;p47"/>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4;p47"/>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5;p47"/>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6;p47"/>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7;p47"/>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8;p47"/>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9;p47"/>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50;p47"/>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1;p47"/>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2;p47"/>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3;p47"/>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54;p47"/>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55;p47"/>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6;p47"/>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7;p47"/>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8;p47"/>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9;p47"/>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60;p47"/>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61;p47"/>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2;p47"/>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63;p47"/>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64;p47"/>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65;p47"/>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7623713" y="4304371"/>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3/49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500"/>
                                        <p:tgtEl>
                                          <p:spTgt spid="895"/>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500"/>
                                        <p:tgtEl>
                                          <p:spTgt spid="896"/>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898"/>
                                        </p:tgtEl>
                                        <p:attrNameLst>
                                          <p:attrName>style.visibility</p:attrName>
                                        </p:attrNameLst>
                                      </p:cBhvr>
                                      <p:to>
                                        <p:strVal val="visible"/>
                                      </p:to>
                                    </p:set>
                                    <p:animEffect transition="in" filter="fade">
                                      <p:cBhvr>
                                        <p:cTn id="14" dur="1500"/>
                                        <p:tgtEl>
                                          <p:spTgt spid="89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30"/>
                                        </p:tgtEl>
                                        <p:attrNameLst>
                                          <p:attrName>style.visibility</p:attrName>
                                        </p:attrNameLst>
                                      </p:cBhvr>
                                      <p:to>
                                        <p:strVal val="visible"/>
                                      </p:to>
                                    </p:set>
                                    <p:anim calcmode="lin" valueType="num">
                                      <p:cBhvr additive="base">
                                        <p:cTn id="19" dur="500" fill="hold"/>
                                        <p:tgtEl>
                                          <p:spTgt spid="1130"/>
                                        </p:tgtEl>
                                        <p:attrNameLst>
                                          <p:attrName>ppt_x</p:attrName>
                                        </p:attrNameLst>
                                      </p:cBhvr>
                                      <p:tavLst>
                                        <p:tav tm="0">
                                          <p:val>
                                            <p:strVal val="#ppt_x"/>
                                          </p:val>
                                        </p:tav>
                                        <p:tav tm="100000">
                                          <p:val>
                                            <p:strVal val="#ppt_x"/>
                                          </p:val>
                                        </p:tav>
                                      </p:tavLst>
                                    </p:anim>
                                    <p:anim calcmode="lin" valueType="num">
                                      <p:cBhvr additive="base">
                                        <p:cTn id="20" dur="500" fill="hold"/>
                                        <p:tgtEl>
                                          <p:spTgt spid="1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06755" y="1375410"/>
            <a:ext cx="8131810" cy="3573145"/>
          </a:xfrm>
          <a:ln w="28575">
            <a:solidFill>
              <a:srgbClr val="111111"/>
            </a:solidFill>
          </a:ln>
        </p:spPr>
        <p:txBody>
          <a:bodyPr/>
          <a:lstStyle/>
          <a:p>
            <a:pPr>
              <a:lnSpc>
                <a:spcPct val="125000"/>
              </a:lnSpc>
              <a:buClr>
                <a:srgbClr val="111111"/>
              </a:buClr>
              <a:buSzPct val="90000"/>
              <a:buFont typeface="Wingdings" panose="05000000000000000000" pitchFamily="2" charset="2"/>
              <a:buChar char="q"/>
            </a:pPr>
            <a:r>
              <a:rPr lang="fr-FR" altLang="en-US" sz="2000" dirty="0">
                <a:solidFill>
                  <a:schemeClr val="tx2"/>
                </a:solidFill>
                <a:latin typeface="Arial" panose="020B0604020202020204" pitchFamily="34" charset="0"/>
                <a:cs typeface="Arial" panose="020B0604020202020204" pitchFamily="34" charset="0"/>
              </a:rPr>
              <a:t>Le compostage </a:t>
            </a:r>
            <a:r>
              <a:rPr lang="fr-FR" altLang="en-US" sz="2000" dirty="0">
                <a:solidFill>
                  <a:srgbClr val="111111"/>
                </a:solidFill>
                <a:latin typeface="Arial" panose="020B0604020202020204" pitchFamily="34" charset="0"/>
                <a:cs typeface="Arial" panose="020B0604020202020204" pitchFamily="34" charset="0"/>
              </a:rPr>
              <a:t>permet de </a:t>
            </a:r>
            <a:r>
              <a:rPr lang="fr-FR" altLang="en-US" sz="2000" b="1" dirty="0">
                <a:solidFill>
                  <a:srgbClr val="111111"/>
                </a:solidFill>
                <a:latin typeface="Arial" panose="020B0604020202020204" pitchFamily="34" charset="0"/>
                <a:cs typeface="Arial" panose="020B0604020202020204" pitchFamily="34" charset="0"/>
              </a:rPr>
              <a:t>recycler les déchets organiques</a:t>
            </a:r>
            <a:r>
              <a:rPr lang="fr-FR" altLang="en-US" sz="2000" dirty="0">
                <a:solidFill>
                  <a:srgbClr val="111111"/>
                </a:solidFill>
                <a:latin typeface="Arial" panose="020B0604020202020204" pitchFamily="34" charset="0"/>
                <a:cs typeface="Arial" panose="020B0604020202020204" pitchFamily="34" charset="0"/>
              </a:rPr>
              <a:t>, les </a:t>
            </a:r>
            <a:r>
              <a:rPr lang="fr-FR" altLang="en-US" sz="2000" dirty="0">
                <a:solidFill>
                  <a:srgbClr val="00B050"/>
                </a:solidFill>
                <a:latin typeface="Arial" panose="020B0604020202020204" pitchFamily="34" charset="0"/>
                <a:cs typeface="Arial" panose="020B0604020202020204" pitchFamily="34" charset="0"/>
              </a:rPr>
              <a:t>transformant</a:t>
            </a:r>
            <a:r>
              <a:rPr lang="fr-FR" altLang="en-US" sz="2000" dirty="0">
                <a:solidFill>
                  <a:srgbClr val="111111"/>
                </a:solidFill>
                <a:latin typeface="Arial" panose="020B0604020202020204" pitchFamily="34" charset="0"/>
                <a:cs typeface="Arial" panose="020B0604020202020204" pitchFamily="34" charset="0"/>
              </a:rPr>
              <a:t> en </a:t>
            </a:r>
            <a:r>
              <a:rPr lang="fr-FR" altLang="en-US" sz="2000" b="1" dirty="0">
                <a:solidFill>
                  <a:srgbClr val="111111"/>
                </a:solidFill>
                <a:latin typeface="Arial" panose="020B0604020202020204" pitchFamily="34" charset="0"/>
                <a:cs typeface="Arial" panose="020B0604020202020204" pitchFamily="34" charset="0"/>
              </a:rPr>
              <a:t>engrais naturels</a:t>
            </a:r>
            <a:r>
              <a:rPr lang="fr-FR" altLang="en-US" sz="2000" dirty="0">
                <a:solidFill>
                  <a:srgbClr val="111111"/>
                </a:solidFill>
                <a:latin typeface="Arial" panose="020B0604020202020204" pitchFamily="34" charset="0"/>
                <a:cs typeface="Arial" panose="020B0604020202020204" pitchFamily="34" charset="0"/>
              </a:rPr>
              <a:t> </a:t>
            </a:r>
            <a:r>
              <a:rPr lang="fr-FR" altLang="en-US" sz="2000" u="sng" dirty="0">
                <a:solidFill>
                  <a:srgbClr val="111111"/>
                </a:solidFill>
                <a:latin typeface="Arial" panose="020B0604020202020204" pitchFamily="34" charset="0"/>
                <a:cs typeface="Arial" panose="020B0604020202020204" pitchFamily="34" charset="0"/>
              </a:rPr>
              <a:t>riches en nutriments</a:t>
            </a:r>
            <a:r>
              <a:rPr lang="fr-FR" altLang="en-US" sz="2000" dirty="0">
                <a:solidFill>
                  <a:srgbClr val="111111"/>
                </a:solidFill>
                <a:latin typeface="Arial" panose="020B0604020202020204" pitchFamily="34" charset="0"/>
                <a:cs typeface="Arial" panose="020B0604020202020204" pitchFamily="34" charset="0"/>
              </a:rPr>
              <a:t> pour les cultures. </a:t>
            </a:r>
          </a:p>
          <a:p>
            <a:pPr>
              <a:lnSpc>
                <a:spcPct val="125000"/>
              </a:lnSpc>
              <a:buClr>
                <a:srgbClr val="111111"/>
              </a:buClr>
              <a:buSzPct val="90000"/>
              <a:buFont typeface="Wingdings" panose="05000000000000000000" pitchFamily="2" charset="2"/>
              <a:buChar char="q"/>
            </a:pPr>
            <a:r>
              <a:rPr lang="fr-FR" altLang="en-US" sz="2000" dirty="0">
                <a:solidFill>
                  <a:srgbClr val="0070C0"/>
                </a:solidFill>
                <a:latin typeface="Arial" panose="020B0604020202020204" pitchFamily="34" charset="0"/>
                <a:cs typeface="Arial" panose="020B0604020202020204" pitchFamily="34" charset="0"/>
              </a:rPr>
              <a:t>La méthanisation</a:t>
            </a:r>
            <a:r>
              <a:rPr lang="fr-FR" altLang="en-US" sz="2000" dirty="0">
                <a:solidFill>
                  <a:srgbClr val="111111"/>
                </a:solidFill>
                <a:latin typeface="Arial" panose="020B0604020202020204" pitchFamily="34" charset="0"/>
                <a:cs typeface="Arial" panose="020B0604020202020204" pitchFamily="34" charset="0"/>
              </a:rPr>
              <a:t>, en revanche, </a:t>
            </a:r>
            <a:r>
              <a:rPr lang="fr-FR" altLang="en-US" sz="2000" b="1" dirty="0">
                <a:solidFill>
                  <a:srgbClr val="111111"/>
                </a:solidFill>
                <a:latin typeface="Arial" panose="020B0604020202020204" pitchFamily="34" charset="0"/>
                <a:cs typeface="Arial" panose="020B0604020202020204" pitchFamily="34" charset="0"/>
              </a:rPr>
              <a:t>produit</a:t>
            </a:r>
            <a:r>
              <a:rPr lang="fr-FR" altLang="en-US" sz="2000" dirty="0">
                <a:solidFill>
                  <a:srgbClr val="111111"/>
                </a:solidFill>
                <a:latin typeface="Arial" panose="020B0604020202020204" pitchFamily="34" charset="0"/>
                <a:cs typeface="Arial" panose="020B0604020202020204" pitchFamily="34" charset="0"/>
              </a:rPr>
              <a:t> de </a:t>
            </a:r>
            <a:r>
              <a:rPr lang="fr-FR" altLang="en-US" sz="2000" u="sng" dirty="0">
                <a:solidFill>
                  <a:srgbClr val="111111"/>
                </a:solidFill>
                <a:latin typeface="Arial" panose="020B0604020202020204" pitchFamily="34" charset="0"/>
                <a:cs typeface="Arial" panose="020B0604020202020204" pitchFamily="34" charset="0"/>
              </a:rPr>
              <a:t>l'énergie renouvelable </a:t>
            </a:r>
            <a:r>
              <a:rPr lang="fr-FR" altLang="en-US" sz="2000" dirty="0">
                <a:solidFill>
                  <a:srgbClr val="111111"/>
                </a:solidFill>
                <a:latin typeface="Arial" panose="020B0604020202020204" pitchFamily="34" charset="0"/>
                <a:cs typeface="Arial" panose="020B0604020202020204" pitchFamily="34" charset="0"/>
              </a:rPr>
              <a:t>à partir de </a:t>
            </a:r>
            <a:r>
              <a:rPr lang="fr-FR" altLang="en-US" sz="2000" b="1" u="sng" dirty="0">
                <a:solidFill>
                  <a:srgbClr val="111111"/>
                </a:solidFill>
                <a:latin typeface="Arial" panose="020B0604020202020204" pitchFamily="34" charset="0"/>
                <a:cs typeface="Arial" panose="020B0604020202020204" pitchFamily="34" charset="0"/>
              </a:rPr>
              <a:t>la décomposition de la matière organique</a:t>
            </a:r>
            <a:r>
              <a:rPr lang="fr-FR" altLang="en-US" sz="2000" u="sng" dirty="0">
                <a:solidFill>
                  <a:srgbClr val="111111"/>
                </a:solidFill>
                <a:latin typeface="Arial" panose="020B0604020202020204" pitchFamily="34" charset="0"/>
                <a:cs typeface="Arial" panose="020B0604020202020204" pitchFamily="34" charset="0"/>
              </a:rPr>
              <a:t> </a:t>
            </a:r>
            <a:r>
              <a:rPr lang="fr-FR" altLang="en-US" sz="2000" dirty="0">
                <a:solidFill>
                  <a:srgbClr val="111111"/>
                </a:solidFill>
                <a:latin typeface="Arial" panose="020B0604020202020204" pitchFamily="34" charset="0"/>
                <a:cs typeface="Arial" panose="020B0604020202020204" pitchFamily="34" charset="0"/>
              </a:rPr>
              <a:t>(fumier, résidus agricoles) tout en produisant un digestat qui peut également servir d'engrais.</a:t>
            </a:r>
          </a:p>
        </p:txBody>
      </p:sp>
      <p:sp>
        <p:nvSpPr>
          <p:cNvPr id="4" name="Rectangle 3"/>
          <p:cNvSpPr/>
          <p:nvPr/>
        </p:nvSpPr>
        <p:spPr>
          <a:xfrm>
            <a:off x="315065" y="348192"/>
            <a:ext cx="8513869" cy="507831"/>
          </a:xfrm>
          <a:prstGeom prst="rect">
            <a:avLst/>
          </a:prstGeom>
          <a:noFill/>
        </p:spPr>
        <p:txBody>
          <a:bodyPr wrap="none" lIns="91440" tIns="45720" rIns="91440" bIns="45720">
            <a:spAutoFit/>
          </a:bodyPr>
          <a:lstStyle/>
          <a:p>
            <a:pPr algn="ctr"/>
            <a:r>
              <a:rPr lang="fr-FR" altLang="en-US" sz="2700" b="0" cap="none" spc="0" dirty="0">
                <a:ln w="0"/>
                <a:gradFill>
                  <a:gsLst>
                    <a:gs pos="21000">
                      <a:srgbClr val="53575C"/>
                    </a:gs>
                    <a:gs pos="88000">
                      <a:srgbClr val="C5C7CA"/>
                    </a:gs>
                  </a:gsLst>
                  <a:lin ang="5400000"/>
                </a:gradFill>
                <a:effectLst/>
                <a:latin typeface="+mj-lt"/>
              </a:rPr>
              <a:t>Valorisation des déchets (compostage, méthanisation</a:t>
            </a:r>
            <a:r>
              <a:rPr lang="fr-FR" altLang="en-US" sz="2700" b="0" cap="none" spc="0" dirty="0">
                <a:ln w="0"/>
                <a:gradFill>
                  <a:gsLst>
                    <a:gs pos="21000">
                      <a:srgbClr val="53575C"/>
                    </a:gs>
                    <a:gs pos="88000">
                      <a:srgbClr val="C5C7CA"/>
                    </a:gs>
                  </a:gsLst>
                  <a:lin ang="5400000"/>
                </a:gradFill>
                <a:effectLst/>
              </a:rPr>
              <a:t>)</a:t>
            </a:r>
            <a:endParaRPr lang="fr-FR" sz="2700" b="0" cap="none" spc="0" dirty="0">
              <a:ln w="0"/>
              <a:gradFill>
                <a:gsLst>
                  <a:gs pos="21000">
                    <a:srgbClr val="53575C"/>
                  </a:gs>
                  <a:gs pos="88000">
                    <a:srgbClr val="C5C7CA"/>
                  </a:gs>
                </a:gsLst>
                <a:lin ang="5400000"/>
              </a:gradFill>
              <a:effectLst/>
            </a:endParaRPr>
          </a:p>
        </p:txBody>
      </p:sp>
      <p:sp>
        <p:nvSpPr>
          <p:cNvPr id="7" name="Rectangle 6"/>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40/49</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 y="-30176"/>
            <a:ext cx="9144000" cy="5173676"/>
          </a:xfrm>
          <a:prstGeom prst="rect">
            <a:avLst/>
          </a:prstGeom>
        </p:spPr>
      </p:pic>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41/49</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375138" y="375138"/>
            <a:ext cx="3784055" cy="335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dirty="0"/>
              <a:t>07</a:t>
            </a:r>
            <a:br>
              <a:rPr lang="fr-FR" altLang="en-GB" dirty="0"/>
            </a:br>
            <a:br>
              <a:rPr lang="fr-FR" altLang="en-GB" dirty="0"/>
            </a:br>
            <a:r>
              <a:rPr lang="fr-FR" altLang="en-GB" dirty="0"/>
              <a:t> Etude de cas</a:t>
            </a:r>
            <a:br>
              <a:rPr lang="fr-FR" altLang="en-GB" dirty="0"/>
            </a:br>
            <a:r>
              <a:rPr lang="fr-FR" altLang="en-GB" dirty="0"/>
              <a:t> (La France)</a:t>
            </a:r>
            <a:br>
              <a:rPr lang="fr-FR" altLang="en-GB" dirty="0"/>
            </a:br>
            <a:r>
              <a:rPr lang="fr-FR" altLang="en-GB" dirty="0"/>
              <a:t>   </a:t>
            </a:r>
          </a:p>
        </p:txBody>
      </p:sp>
      <p:sp>
        <p:nvSpPr>
          <p:cNvPr id="2" name="Rectangle 1"/>
          <p:cNvSpPr/>
          <p:nvPr/>
        </p:nvSpPr>
        <p:spPr>
          <a:xfrm>
            <a:off x="1452709" y="2373034"/>
            <a:ext cx="2476522" cy="9155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43/49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52400" y="211016"/>
            <a:ext cx="8839199" cy="4736122"/>
          </a:xfrm>
          <a:ln>
            <a:solidFill>
              <a:srgbClr val="111111"/>
            </a:solidFill>
          </a:ln>
        </p:spPr>
        <p:txBody>
          <a:bodyPr/>
          <a:lstStyle/>
          <a:p>
            <a:pPr marL="152400" indent="0" algn="just">
              <a:lnSpc>
                <a:spcPct val="150000"/>
              </a:lnSpc>
              <a:buNone/>
            </a:pPr>
            <a:r>
              <a:rPr lang="fr-FR" sz="1700" b="1" dirty="0">
                <a:solidFill>
                  <a:srgbClr val="111111"/>
                </a:solidFill>
                <a:latin typeface="+mj-lt"/>
              </a:rPr>
              <a:t>La pollution</a:t>
            </a:r>
            <a:r>
              <a:rPr lang="fr-FR" sz="1700" dirty="0">
                <a:solidFill>
                  <a:srgbClr val="111111"/>
                </a:solidFill>
                <a:latin typeface="+mj-lt"/>
              </a:rPr>
              <a:t> d’origine </a:t>
            </a:r>
            <a:r>
              <a:rPr lang="fr-FR" sz="1700" b="1" dirty="0">
                <a:solidFill>
                  <a:srgbClr val="111111"/>
                </a:solidFill>
                <a:latin typeface="+mj-lt"/>
              </a:rPr>
              <a:t>agricole </a:t>
            </a:r>
            <a:r>
              <a:rPr lang="fr-FR" sz="1700" dirty="0">
                <a:solidFill>
                  <a:srgbClr val="111111"/>
                </a:solidFill>
                <a:latin typeface="+mj-lt"/>
              </a:rPr>
              <a:t>en </a:t>
            </a:r>
            <a:r>
              <a:rPr lang="fr-FR" sz="1700" dirty="0">
                <a:solidFill>
                  <a:srgbClr val="FF0000"/>
                </a:solidFill>
                <a:latin typeface="+mj-lt"/>
              </a:rPr>
              <a:t>France</a:t>
            </a:r>
            <a:r>
              <a:rPr lang="fr-FR" sz="1700" dirty="0">
                <a:solidFill>
                  <a:srgbClr val="111111"/>
                </a:solidFill>
                <a:latin typeface="+mj-lt"/>
              </a:rPr>
              <a:t> est une </a:t>
            </a:r>
            <a:r>
              <a:rPr lang="fr-FR" sz="1700" u="sng" dirty="0">
                <a:solidFill>
                  <a:srgbClr val="111111"/>
                </a:solidFill>
                <a:latin typeface="+mj-lt"/>
              </a:rPr>
              <a:t>problématique environnementale majeure </a:t>
            </a:r>
            <a:r>
              <a:rPr lang="fr-FR" sz="1700" dirty="0">
                <a:solidFill>
                  <a:srgbClr val="111111"/>
                </a:solidFill>
                <a:latin typeface="+mj-lt"/>
              </a:rPr>
              <a:t>qui s’est </a:t>
            </a:r>
            <a:r>
              <a:rPr lang="fr-FR" sz="1700" u="sng" dirty="0">
                <a:solidFill>
                  <a:srgbClr val="111111"/>
                </a:solidFill>
                <a:latin typeface="+mj-lt"/>
              </a:rPr>
              <a:t>intensifiée avec l’industrialisation de l’agriculture </a:t>
            </a:r>
            <a:r>
              <a:rPr lang="fr-FR" sz="1700" dirty="0">
                <a:solidFill>
                  <a:srgbClr val="111111"/>
                </a:solidFill>
                <a:latin typeface="+mj-lt"/>
              </a:rPr>
              <a:t>. Cette intensification a entraîné une </a:t>
            </a:r>
            <a:r>
              <a:rPr lang="fr-FR" sz="1700" b="1" u="sng" dirty="0">
                <a:solidFill>
                  <a:srgbClr val="111111"/>
                </a:solidFill>
                <a:latin typeface="+mj-lt"/>
              </a:rPr>
              <a:t>utilisation massive de fertilisants</a:t>
            </a:r>
            <a:r>
              <a:rPr lang="fr-FR" sz="1700" dirty="0">
                <a:solidFill>
                  <a:srgbClr val="111111"/>
                </a:solidFill>
                <a:latin typeface="+mj-lt"/>
              </a:rPr>
              <a:t>, </a:t>
            </a:r>
            <a:r>
              <a:rPr lang="fr-FR" sz="1700" b="1" u="sng" dirty="0">
                <a:solidFill>
                  <a:srgbClr val="111111"/>
                </a:solidFill>
                <a:latin typeface="+mj-lt"/>
              </a:rPr>
              <a:t>de pesticides et une concentration des élevages</a:t>
            </a:r>
            <a:r>
              <a:rPr lang="fr-FR" sz="1700" dirty="0">
                <a:solidFill>
                  <a:srgbClr val="111111"/>
                </a:solidFill>
                <a:latin typeface="+mj-lt"/>
              </a:rPr>
              <a:t>, modifiant profondément les pratiques agricoles </a:t>
            </a:r>
            <a:r>
              <a:rPr lang="fr-FR" sz="1700" b="1" u="sng" dirty="0">
                <a:solidFill>
                  <a:schemeClr val="tx2"/>
                </a:solidFill>
                <a:latin typeface="+mj-lt"/>
              </a:rPr>
              <a:t>.Les impacts environnementaux </a:t>
            </a:r>
            <a:r>
              <a:rPr lang="fr-FR" sz="1700" dirty="0">
                <a:solidFill>
                  <a:srgbClr val="111111"/>
                </a:solidFill>
                <a:latin typeface="+mj-lt"/>
              </a:rPr>
              <a:t>se font particulièrement ressentir sur </a:t>
            </a:r>
            <a:r>
              <a:rPr lang="fr-FR" sz="1700" dirty="0">
                <a:solidFill>
                  <a:srgbClr val="FF0000"/>
                </a:solidFill>
                <a:latin typeface="+mj-lt"/>
              </a:rPr>
              <a:t>les ressources en eau</a:t>
            </a:r>
            <a:r>
              <a:rPr lang="fr-FR" sz="1700" dirty="0">
                <a:solidFill>
                  <a:srgbClr val="111111"/>
                </a:solidFill>
                <a:latin typeface="+mj-lt"/>
              </a:rPr>
              <a:t> , à travers des </a:t>
            </a:r>
            <a:r>
              <a:rPr lang="fr-FR" sz="1700" b="1" dirty="0">
                <a:solidFill>
                  <a:srgbClr val="111111"/>
                </a:solidFill>
                <a:latin typeface="+mj-lt"/>
              </a:rPr>
              <a:t>pollutions</a:t>
            </a:r>
            <a:r>
              <a:rPr lang="fr-FR" sz="1700" dirty="0">
                <a:solidFill>
                  <a:srgbClr val="111111"/>
                </a:solidFill>
                <a:latin typeface="+mj-lt"/>
              </a:rPr>
              <a:t> diffuses par </a:t>
            </a:r>
            <a:r>
              <a:rPr lang="fr-FR" sz="1700" b="1" dirty="0">
                <a:solidFill>
                  <a:srgbClr val="111111"/>
                </a:solidFill>
                <a:latin typeface="+mj-lt"/>
              </a:rPr>
              <a:t>les nitrates</a:t>
            </a:r>
            <a:r>
              <a:rPr lang="fr-FR" sz="1700" dirty="0">
                <a:solidFill>
                  <a:srgbClr val="111111"/>
                </a:solidFill>
                <a:latin typeface="+mj-lt"/>
              </a:rPr>
              <a:t>, le </a:t>
            </a:r>
            <a:r>
              <a:rPr lang="fr-FR" sz="1700" b="1" dirty="0">
                <a:solidFill>
                  <a:srgbClr val="111111"/>
                </a:solidFill>
                <a:latin typeface="+mj-lt"/>
              </a:rPr>
              <a:t>phosphore</a:t>
            </a:r>
            <a:r>
              <a:rPr lang="fr-FR" sz="1700" dirty="0">
                <a:solidFill>
                  <a:srgbClr val="111111"/>
                </a:solidFill>
                <a:latin typeface="+mj-lt"/>
              </a:rPr>
              <a:t> et les produits phytosanitaires</a:t>
            </a:r>
            <a:r>
              <a:rPr lang="fr-FR" sz="1700" dirty="0">
                <a:latin typeface="+mj-lt"/>
              </a:rPr>
              <a:t>.</a:t>
            </a:r>
          </a:p>
        </p:txBody>
      </p:sp>
      <p:sp>
        <p:nvSpPr>
          <p:cNvPr id="8" name="Rectangle 7"/>
          <p:cNvSpPr/>
          <p:nvPr/>
        </p:nvSpPr>
        <p:spPr>
          <a:xfrm>
            <a:off x="175846" y="222738"/>
            <a:ext cx="8815753" cy="470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4" descr="Carte de France sur Google Maps sous une loupe Photo Stock - Alamy"/>
          <p:cNvPicPr>
            <a:picLocks noChangeAspect="1" noChangeArrowheads="1"/>
          </p:cNvPicPr>
          <p:nvPr/>
        </p:nvPicPr>
        <p:blipFill rotWithShape="1">
          <a:blip r:embed="rId2">
            <a:extLst>
              <a:ext uri="{28A0092B-C50C-407E-A947-70E740481C1C}">
                <a14:useLocalDpi xmlns:a14="http://schemas.microsoft.com/office/drawing/2010/main" val="0"/>
              </a:ext>
            </a:extLst>
          </a:blip>
          <a:srcRect l="18323" t="1" r="16982" b="10199"/>
          <a:stretch>
            <a:fillRect/>
          </a:stretch>
        </p:blipFill>
        <p:spPr bwMode="auto">
          <a:xfrm>
            <a:off x="2281279" y="398975"/>
            <a:ext cx="4429975" cy="4521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44/49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06525" y="445477"/>
            <a:ext cx="7663752" cy="4173842"/>
          </a:xfrm>
          <a:ln>
            <a:solidFill>
              <a:srgbClr val="111111"/>
            </a:solidFill>
          </a:ln>
        </p:spPr>
        <p:txBody>
          <a:bodyPr/>
          <a:lstStyle/>
          <a:p>
            <a:pPr marL="152400" indent="0">
              <a:buNone/>
            </a:pPr>
            <a:endParaRPr lang="fr-FR" sz="2000" b="1" dirty="0">
              <a:solidFill>
                <a:srgbClr val="111111"/>
              </a:solidFill>
              <a:latin typeface="+mj-lt"/>
            </a:endParaRPr>
          </a:p>
          <a:p>
            <a:pPr marL="152400" indent="0">
              <a:buNone/>
            </a:pPr>
            <a:endParaRPr lang="fr-FR" sz="1600" dirty="0">
              <a:solidFill>
                <a:srgbClr val="111111"/>
              </a:solidFill>
              <a:latin typeface="+mj-lt"/>
            </a:endParaRPr>
          </a:p>
          <a:p>
            <a:pPr marL="152400" indent="0">
              <a:lnSpc>
                <a:spcPct val="150000"/>
              </a:lnSpc>
              <a:buNone/>
            </a:pPr>
            <a:r>
              <a:rPr lang="fr-FR" sz="1600" b="1" dirty="0">
                <a:solidFill>
                  <a:srgbClr val="111111"/>
                </a:solidFill>
                <a:latin typeface="+mj-lt"/>
              </a:rPr>
              <a:t>Les régions à forte concentration d’élevage </a:t>
            </a:r>
            <a:r>
              <a:rPr lang="fr-FR" sz="1600" dirty="0">
                <a:solidFill>
                  <a:srgbClr val="111111"/>
                </a:solidFill>
                <a:latin typeface="+mj-lt"/>
              </a:rPr>
              <a:t>connaissent </a:t>
            </a:r>
            <a:r>
              <a:rPr lang="fr-FR" sz="1600" u="sng" dirty="0">
                <a:solidFill>
                  <a:srgbClr val="111111"/>
                </a:solidFill>
                <a:latin typeface="+mj-lt"/>
              </a:rPr>
              <a:t>un surplus </a:t>
            </a:r>
            <a:r>
              <a:rPr lang="fr-FR" sz="1600" dirty="0">
                <a:solidFill>
                  <a:srgbClr val="111111"/>
                </a:solidFill>
                <a:latin typeface="+mj-lt"/>
              </a:rPr>
              <a:t>de </a:t>
            </a:r>
            <a:r>
              <a:rPr lang="fr-FR" sz="1600" u="sng" dirty="0">
                <a:solidFill>
                  <a:srgbClr val="111111"/>
                </a:solidFill>
                <a:latin typeface="+mj-lt"/>
              </a:rPr>
              <a:t>déjections animales </a:t>
            </a:r>
            <a:r>
              <a:rPr lang="fr-FR" sz="1600" dirty="0">
                <a:solidFill>
                  <a:srgbClr val="111111"/>
                </a:solidFill>
                <a:latin typeface="+mj-lt"/>
              </a:rPr>
              <a:t>qui </a:t>
            </a:r>
            <a:r>
              <a:rPr lang="fr-FR" sz="1600" b="1" dirty="0">
                <a:solidFill>
                  <a:schemeClr val="tx2"/>
                </a:solidFill>
                <a:latin typeface="+mj-lt"/>
              </a:rPr>
              <a:t>ne peut être absorbé par les sols</a:t>
            </a:r>
            <a:r>
              <a:rPr lang="fr-FR" sz="1600" dirty="0">
                <a:solidFill>
                  <a:srgbClr val="111111"/>
                </a:solidFill>
                <a:latin typeface="+mj-lt"/>
              </a:rPr>
              <a:t>, entraînant un </a:t>
            </a:r>
            <a:r>
              <a:rPr lang="fr-FR" sz="1600" b="1" dirty="0">
                <a:solidFill>
                  <a:srgbClr val="111111"/>
                </a:solidFill>
                <a:latin typeface="+mj-lt"/>
              </a:rPr>
              <a:t>lessivage vers les nappes phréatiques </a:t>
            </a:r>
            <a:r>
              <a:rPr lang="fr-FR" sz="1600" dirty="0">
                <a:solidFill>
                  <a:srgbClr val="111111"/>
                </a:solidFill>
                <a:latin typeface="+mj-lt"/>
              </a:rPr>
              <a:t>et </a:t>
            </a:r>
            <a:r>
              <a:rPr lang="fr-FR" sz="1600" b="1" dirty="0">
                <a:solidFill>
                  <a:srgbClr val="111111"/>
                </a:solidFill>
                <a:latin typeface="+mj-lt"/>
              </a:rPr>
              <a:t>les cours d’eau</a:t>
            </a:r>
            <a:r>
              <a:rPr lang="fr-FR" sz="1600" dirty="0">
                <a:solidFill>
                  <a:srgbClr val="111111"/>
                </a:solidFill>
                <a:latin typeface="+mj-lt"/>
              </a:rPr>
              <a:t>. </a:t>
            </a:r>
            <a:r>
              <a:rPr lang="fr-FR" sz="1600" u="sng" dirty="0">
                <a:solidFill>
                  <a:srgbClr val="111111"/>
                </a:solidFill>
                <a:latin typeface="+mj-lt"/>
              </a:rPr>
              <a:t>Les zones céréalières</a:t>
            </a:r>
            <a:r>
              <a:rPr lang="fr-FR" sz="1600" dirty="0">
                <a:solidFill>
                  <a:srgbClr val="111111"/>
                </a:solidFill>
                <a:latin typeface="+mj-lt"/>
              </a:rPr>
              <a:t>, quant à elles, voient </a:t>
            </a:r>
            <a:r>
              <a:rPr lang="fr-FR" sz="1600" dirty="0">
                <a:solidFill>
                  <a:srgbClr val="002060"/>
                </a:solidFill>
                <a:latin typeface="+mj-lt"/>
              </a:rPr>
              <a:t>la teneur en matière organique des sols</a:t>
            </a:r>
            <a:r>
              <a:rPr lang="fr-FR" sz="1600" dirty="0">
                <a:solidFill>
                  <a:srgbClr val="111111"/>
                </a:solidFill>
                <a:latin typeface="+mj-lt"/>
              </a:rPr>
              <a:t> </a:t>
            </a:r>
            <a:r>
              <a:rPr lang="fr-FR" sz="1600" dirty="0">
                <a:solidFill>
                  <a:srgbClr val="FF0000"/>
                </a:solidFill>
                <a:latin typeface="+mj-lt"/>
              </a:rPr>
              <a:t>diminuer</a:t>
            </a:r>
            <a:r>
              <a:rPr lang="fr-FR" sz="1600" dirty="0">
                <a:solidFill>
                  <a:srgbClr val="111111"/>
                </a:solidFill>
                <a:latin typeface="+mj-lt"/>
              </a:rPr>
              <a:t>, </a:t>
            </a:r>
            <a:r>
              <a:rPr lang="fr-FR" sz="1600" u="sng" dirty="0">
                <a:solidFill>
                  <a:srgbClr val="111111"/>
                </a:solidFill>
                <a:latin typeface="+mj-lt"/>
              </a:rPr>
              <a:t>augmentant leur vulnérabilité à l’érosion</a:t>
            </a:r>
            <a:r>
              <a:rPr lang="fr-FR" sz="1600" dirty="0">
                <a:solidFill>
                  <a:srgbClr val="111111"/>
                </a:solidFill>
                <a:latin typeface="+mj-lt"/>
              </a:rPr>
              <a:t>. </a:t>
            </a:r>
            <a:r>
              <a:rPr lang="fr-FR" sz="1600" b="1" dirty="0">
                <a:solidFill>
                  <a:srgbClr val="111111"/>
                </a:solidFill>
                <a:latin typeface="+mj-lt"/>
              </a:rPr>
              <a:t>Le phosphore</a:t>
            </a:r>
            <a:r>
              <a:rPr lang="fr-FR" sz="1600" dirty="0">
                <a:solidFill>
                  <a:srgbClr val="111111"/>
                </a:solidFill>
                <a:latin typeface="+mj-lt"/>
              </a:rPr>
              <a:t> et l’</a:t>
            </a:r>
            <a:r>
              <a:rPr lang="fr-FR" sz="1600" b="1" dirty="0">
                <a:solidFill>
                  <a:srgbClr val="111111"/>
                </a:solidFill>
                <a:latin typeface="+mj-lt"/>
              </a:rPr>
              <a:t>azote</a:t>
            </a:r>
            <a:r>
              <a:rPr lang="fr-FR" sz="1600" dirty="0">
                <a:solidFill>
                  <a:srgbClr val="111111"/>
                </a:solidFill>
                <a:latin typeface="+mj-lt"/>
              </a:rPr>
              <a:t> sont </a:t>
            </a:r>
            <a:r>
              <a:rPr lang="fr-FR" sz="1600" b="1" dirty="0">
                <a:solidFill>
                  <a:srgbClr val="111111"/>
                </a:solidFill>
                <a:latin typeface="+mj-lt"/>
              </a:rPr>
              <a:t>les principaux polluants</a:t>
            </a:r>
            <a:r>
              <a:rPr lang="fr-FR" sz="1600" dirty="0">
                <a:solidFill>
                  <a:srgbClr val="111111"/>
                </a:solidFill>
                <a:latin typeface="+mj-lt"/>
              </a:rPr>
              <a:t>, contribuant à </a:t>
            </a:r>
            <a:r>
              <a:rPr lang="fr-FR" sz="1600" u="sng" dirty="0">
                <a:solidFill>
                  <a:srgbClr val="7030A0"/>
                </a:solidFill>
                <a:latin typeface="+mj-lt"/>
              </a:rPr>
              <a:t>l'eutrophisation des cours d’eau </a:t>
            </a:r>
            <a:r>
              <a:rPr lang="fr-FR" sz="1600" dirty="0">
                <a:solidFill>
                  <a:srgbClr val="111111"/>
                </a:solidFill>
                <a:latin typeface="+mj-lt"/>
              </a:rPr>
              <a:t>et à la </a:t>
            </a:r>
            <a:r>
              <a:rPr lang="fr-FR" sz="1600" dirty="0">
                <a:solidFill>
                  <a:srgbClr val="7030A0"/>
                </a:solidFill>
                <a:latin typeface="+mj-lt"/>
              </a:rPr>
              <a:t>dégradation des écosystèmes aquatiques</a:t>
            </a:r>
            <a:r>
              <a:rPr lang="fr-FR" sz="1600" dirty="0">
                <a:solidFill>
                  <a:srgbClr val="111111"/>
                </a:solidFill>
                <a:latin typeface="+mj-lt"/>
              </a:rPr>
              <a:t>. Les produits phytosanitaires, en particulier les </a:t>
            </a:r>
            <a:r>
              <a:rPr lang="fr-FR" sz="1600" b="1" dirty="0">
                <a:solidFill>
                  <a:srgbClr val="111111"/>
                </a:solidFill>
                <a:latin typeface="+mj-lt"/>
              </a:rPr>
              <a:t>pesticides</a:t>
            </a:r>
            <a:r>
              <a:rPr lang="fr-FR" sz="1600" dirty="0">
                <a:solidFill>
                  <a:srgbClr val="111111"/>
                </a:solidFill>
                <a:latin typeface="+mj-lt"/>
              </a:rPr>
              <a:t>, sont également responsables </a:t>
            </a:r>
            <a:r>
              <a:rPr lang="fr-FR" sz="1600" b="1" dirty="0">
                <a:solidFill>
                  <a:srgbClr val="111111"/>
                </a:solidFill>
                <a:latin typeface="+mj-lt"/>
              </a:rPr>
              <a:t>d’une contamination importante de l’eau et des sols</a:t>
            </a:r>
            <a:r>
              <a:rPr lang="fr-FR" sz="1600" dirty="0">
                <a:solidFill>
                  <a:srgbClr val="111111"/>
                </a:solidFill>
                <a:latin typeface="+mj-lt"/>
              </a:rPr>
              <a:t>, affectant la </a:t>
            </a:r>
            <a:r>
              <a:rPr lang="fr-FR" sz="1600" b="1" dirty="0">
                <a:solidFill>
                  <a:srgbClr val="111111"/>
                </a:solidFill>
                <a:latin typeface="+mj-lt"/>
              </a:rPr>
              <a:t>biodiversité.</a:t>
            </a:r>
          </a:p>
        </p:txBody>
      </p:sp>
      <p:sp>
        <p:nvSpPr>
          <p:cNvPr id="2" name="Rectangle 1"/>
          <p:cNvSpPr/>
          <p:nvPr/>
        </p:nvSpPr>
        <p:spPr>
          <a:xfrm>
            <a:off x="2407048" y="524181"/>
            <a:ext cx="4262705" cy="507831"/>
          </a:xfrm>
          <a:prstGeom prst="rect">
            <a:avLst/>
          </a:prstGeom>
          <a:noFill/>
        </p:spPr>
        <p:txBody>
          <a:bodyPr wrap="none" lIns="91440" tIns="45720" rIns="91440" bIns="45720">
            <a:spAutoFit/>
          </a:bodyPr>
          <a:lstStyle/>
          <a:p>
            <a:pPr algn="ctr"/>
            <a:r>
              <a:rPr lang="fr-FR" sz="2700" b="0" cap="none" spc="0" dirty="0">
                <a:ln w="0"/>
                <a:gradFill>
                  <a:gsLst>
                    <a:gs pos="21000">
                      <a:srgbClr val="53575C"/>
                    </a:gs>
                    <a:gs pos="88000">
                      <a:srgbClr val="C5C7CA"/>
                    </a:gs>
                  </a:gsLst>
                  <a:lin ang="5400000"/>
                </a:gradFill>
                <a:effectLst/>
                <a:latin typeface="+mj-lt"/>
              </a:rPr>
              <a:t>Impact sur l’eau et les sols</a:t>
            </a:r>
            <a:endParaRPr lang="fr-FR" sz="2700" b="0" cap="none" spc="0" dirty="0">
              <a:ln w="0"/>
              <a:gradFill>
                <a:gsLst>
                  <a:gs pos="21000">
                    <a:srgbClr val="53575C"/>
                  </a:gs>
                  <a:gs pos="88000">
                    <a:srgbClr val="C5C7CA"/>
                  </a:gs>
                </a:gsLst>
                <a:lin ang="5400000"/>
              </a:gradFill>
              <a:effectLst/>
            </a:endParaRPr>
          </a:p>
        </p:txBody>
      </p:sp>
      <p:sp>
        <p:nvSpPr>
          <p:cNvPr id="4" name="Rectangle 3"/>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45/49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0499" y="1257300"/>
            <a:ext cx="8683869" cy="3478822"/>
          </a:xfrm>
          <a:ln>
            <a:solidFill>
              <a:srgbClr val="111111"/>
            </a:solidFill>
          </a:ln>
        </p:spPr>
        <p:txBody>
          <a:bodyPr/>
          <a:lstStyle/>
          <a:p>
            <a:pPr>
              <a:lnSpc>
                <a:spcPct val="150000"/>
              </a:lnSpc>
            </a:pPr>
            <a:r>
              <a:rPr lang="fr-FR" sz="1600" dirty="0">
                <a:solidFill>
                  <a:srgbClr val="111111"/>
                </a:solidFill>
                <a:latin typeface="+mj-lt"/>
                <a:ea typeface="Open Sans" panose="020B0606030504020204" pitchFamily="34" charset="0"/>
                <a:cs typeface="Open Sans" panose="020B0606030504020204" pitchFamily="34" charset="0"/>
              </a:rPr>
              <a:t>-Réduction des apports d’intrants.</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-Mise en place de zones tampons (haies, bandes enherbées) autour des cours d’eau pour   limiter le ruissellement.</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 Gestion raisonnée de la fertilisation.</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 Développement de la dénitrification, notamment dans les sols saturés d’eau (marais).</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 Réduction de l’usage des produits phytosanitaires.</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 Adoption de pratiques agricoles plus respectueuses de l’environnement.</a:t>
            </a:r>
            <a:br>
              <a:rPr lang="fr-FR" sz="1600" dirty="0">
                <a:solidFill>
                  <a:srgbClr val="111111"/>
                </a:solidFill>
                <a:latin typeface="+mj-lt"/>
                <a:ea typeface="Open Sans" panose="020B0606030504020204" pitchFamily="34" charset="0"/>
                <a:cs typeface="Open Sans" panose="020B0606030504020204" pitchFamily="34" charset="0"/>
              </a:rPr>
            </a:br>
            <a:r>
              <a:rPr lang="fr-FR" sz="1600" dirty="0">
                <a:solidFill>
                  <a:srgbClr val="111111"/>
                </a:solidFill>
                <a:latin typeface="+mj-lt"/>
                <a:ea typeface="Open Sans" panose="020B0606030504020204" pitchFamily="34" charset="0"/>
                <a:cs typeface="Open Sans" panose="020B0606030504020204" pitchFamily="34" charset="0"/>
              </a:rPr>
              <a:t>- Efficacité des pratiques dépendante de plusieurs facteurs (type de sol, climat, pratiques locales).</a:t>
            </a:r>
            <a:br>
              <a:rPr lang="fr-FR" sz="1600" dirty="0">
                <a:solidFill>
                  <a:srgbClr val="111111"/>
                </a:solidFill>
                <a:latin typeface="+mj-lt"/>
                <a:ea typeface="Open Sans" panose="020B0606030504020204" pitchFamily="34" charset="0"/>
                <a:cs typeface="Open Sans" panose="020B0606030504020204" pitchFamily="34" charset="0"/>
              </a:rPr>
            </a:br>
            <a:endParaRPr lang="fr-FR" sz="1600" dirty="0">
              <a:solidFill>
                <a:srgbClr val="111111"/>
              </a:solidFill>
              <a:latin typeface="+mj-lt"/>
              <a:ea typeface="Open Sans" panose="020B0606030504020204" pitchFamily="34" charset="0"/>
              <a:cs typeface="Open Sans" panose="020B0606030504020204" pitchFamily="34" charset="0"/>
            </a:endParaRPr>
          </a:p>
        </p:txBody>
      </p:sp>
      <p:sp>
        <p:nvSpPr>
          <p:cNvPr id="3" name="Rectangle 2"/>
          <p:cNvSpPr/>
          <p:nvPr/>
        </p:nvSpPr>
        <p:spPr>
          <a:xfrm>
            <a:off x="1221670" y="490835"/>
            <a:ext cx="6186309" cy="507831"/>
          </a:xfrm>
          <a:prstGeom prst="rect">
            <a:avLst/>
          </a:prstGeom>
          <a:noFill/>
        </p:spPr>
        <p:txBody>
          <a:bodyPr wrap="none" lIns="91440" tIns="45720" rIns="91440" bIns="45720">
            <a:spAutoFit/>
          </a:bodyPr>
          <a:lstStyle/>
          <a:p>
            <a:pPr algn="ctr"/>
            <a:r>
              <a:rPr lang="fr-FR" sz="2700" b="0" cap="none" spc="0" dirty="0">
                <a:ln w="0"/>
                <a:gradFill>
                  <a:gsLst>
                    <a:gs pos="21000">
                      <a:srgbClr val="53575C"/>
                    </a:gs>
                    <a:gs pos="88000">
                      <a:srgbClr val="C5C7CA"/>
                    </a:gs>
                  </a:gsLst>
                  <a:lin ang="5400000"/>
                </a:gradFill>
                <a:effectLst/>
                <a:latin typeface="+mj-lt"/>
                <a:ea typeface="Open Sans" panose="020B0606030504020204" pitchFamily="34" charset="0"/>
                <a:cs typeface="Open Sans" panose="020B0606030504020204" pitchFamily="34" charset="0"/>
              </a:rPr>
              <a:t>Techniques de réduction des pollutions</a:t>
            </a:r>
            <a:endParaRPr lang="fr-FR" sz="2700" b="0" cap="none" spc="0" dirty="0">
              <a:ln w="0"/>
              <a:gradFill>
                <a:gsLst>
                  <a:gs pos="21000">
                    <a:srgbClr val="53575C"/>
                  </a:gs>
                  <a:gs pos="88000">
                    <a:srgbClr val="C5C7CA"/>
                  </a:gs>
                </a:gsLst>
                <a:lin ang="5400000"/>
              </a:gradFill>
              <a:effectLst/>
            </a:endParaRPr>
          </a:p>
        </p:txBody>
      </p:sp>
      <p:sp>
        <p:nvSpPr>
          <p:cNvPr id="4" name="Rectangle 3"/>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46/49</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375138" y="375138"/>
            <a:ext cx="3784055" cy="335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dirty="0"/>
              <a:t>08</a:t>
            </a:r>
            <a:br>
              <a:rPr lang="fr-FR" altLang="en-GB" dirty="0"/>
            </a:br>
            <a:br>
              <a:rPr lang="fr-FR" altLang="en-GB" dirty="0"/>
            </a:br>
            <a:r>
              <a:rPr lang="fr-FR" altLang="en-GB" dirty="0"/>
              <a:t> conclusion </a:t>
            </a:r>
            <a:br>
              <a:rPr lang="fr-FR" altLang="en-GB" dirty="0"/>
            </a:br>
            <a:r>
              <a:rPr lang="fr-FR" altLang="en-GB" dirty="0"/>
              <a:t> </a:t>
            </a:r>
            <a:br>
              <a:rPr lang="fr-FR" altLang="en-GB" dirty="0"/>
            </a:br>
            <a:r>
              <a:rPr lang="fr-FR" altLang="en-GB" dirty="0"/>
              <a:t>   </a:t>
            </a:r>
          </a:p>
        </p:txBody>
      </p:sp>
      <p:sp>
        <p:nvSpPr>
          <p:cNvPr id="2" name="Rectangle 1"/>
          <p:cNvSpPr/>
          <p:nvPr/>
        </p:nvSpPr>
        <p:spPr>
          <a:xfrm>
            <a:off x="1452709" y="2373034"/>
            <a:ext cx="2476522" cy="9155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47/49</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2"/>
          </p:nvPr>
        </p:nvSpPr>
        <p:spPr>
          <a:xfrm>
            <a:off x="390525" y="180975"/>
            <a:ext cx="8610600" cy="4781550"/>
          </a:xfrm>
          <a:ln>
            <a:solidFill>
              <a:srgbClr val="111111"/>
            </a:solidFill>
          </a:ln>
        </p:spPr>
        <p:txBody>
          <a:bodyPr/>
          <a:lstStyle/>
          <a:p>
            <a:pPr marL="158750" indent="0">
              <a:lnSpc>
                <a:spcPct val="150000"/>
              </a:lnSpc>
              <a:buNone/>
            </a:pPr>
            <a:endParaRPr lang="fr-FR" sz="1600" dirty="0">
              <a:solidFill>
                <a:srgbClr val="111111"/>
              </a:solidFill>
              <a:latin typeface="+mj-lt"/>
            </a:endParaRPr>
          </a:p>
          <a:p>
            <a:pPr marL="158750" indent="0">
              <a:lnSpc>
                <a:spcPct val="150000"/>
              </a:lnSpc>
              <a:buNone/>
            </a:pPr>
            <a:r>
              <a:rPr lang="fr-FR" sz="1600" b="1" dirty="0">
                <a:solidFill>
                  <a:srgbClr val="111111"/>
                </a:solidFill>
                <a:latin typeface="+mj-lt"/>
              </a:rPr>
              <a:t>Les rejets polluants</a:t>
            </a:r>
            <a:r>
              <a:rPr lang="fr-FR" sz="1600" dirty="0">
                <a:solidFill>
                  <a:srgbClr val="111111"/>
                </a:solidFill>
                <a:latin typeface="+mj-lt"/>
              </a:rPr>
              <a:t> issus de </a:t>
            </a:r>
            <a:r>
              <a:rPr lang="fr-FR" sz="1600" u="sng" dirty="0">
                <a:solidFill>
                  <a:srgbClr val="111111"/>
                </a:solidFill>
                <a:latin typeface="+mj-lt"/>
              </a:rPr>
              <a:t>l'agriculture</a:t>
            </a:r>
            <a:r>
              <a:rPr lang="fr-FR" sz="1600" dirty="0">
                <a:solidFill>
                  <a:srgbClr val="111111"/>
                </a:solidFill>
                <a:latin typeface="+mj-lt"/>
              </a:rPr>
              <a:t> constituent </a:t>
            </a:r>
            <a:r>
              <a:rPr lang="fr-FR" sz="1600" u="sng" dirty="0">
                <a:solidFill>
                  <a:schemeClr val="tx2"/>
                </a:solidFill>
                <a:latin typeface="+mj-lt"/>
              </a:rPr>
              <a:t>une préoccupation majeure </a:t>
            </a:r>
            <a:r>
              <a:rPr lang="fr-FR" sz="1600" dirty="0">
                <a:solidFill>
                  <a:srgbClr val="111111"/>
                </a:solidFill>
                <a:latin typeface="+mj-lt"/>
              </a:rPr>
              <a:t>pour la </a:t>
            </a:r>
            <a:r>
              <a:rPr lang="fr-FR" sz="1600" u="sng" dirty="0">
                <a:solidFill>
                  <a:schemeClr val="accent4"/>
                </a:solidFill>
                <a:latin typeface="+mj-lt"/>
              </a:rPr>
              <a:t>qualité des écosystèmes aquatiques et la santé humaine</a:t>
            </a:r>
            <a:r>
              <a:rPr lang="fr-FR" sz="1600" dirty="0">
                <a:solidFill>
                  <a:srgbClr val="111111"/>
                </a:solidFill>
                <a:latin typeface="+mj-lt"/>
              </a:rPr>
              <a:t>. </a:t>
            </a:r>
            <a:r>
              <a:rPr lang="fr-FR" sz="1600" b="1" dirty="0">
                <a:solidFill>
                  <a:srgbClr val="111111"/>
                </a:solidFill>
                <a:latin typeface="+mj-lt"/>
              </a:rPr>
              <a:t>Les excès </a:t>
            </a:r>
            <a:r>
              <a:rPr lang="fr-FR" sz="1600" dirty="0">
                <a:solidFill>
                  <a:srgbClr val="111111"/>
                </a:solidFill>
                <a:latin typeface="+mj-lt"/>
              </a:rPr>
              <a:t>d'intrants agricoles, tels que </a:t>
            </a:r>
            <a:r>
              <a:rPr lang="fr-FR" sz="1600" dirty="0">
                <a:solidFill>
                  <a:srgbClr val="FF0000"/>
                </a:solidFill>
                <a:latin typeface="+mj-lt"/>
              </a:rPr>
              <a:t>les nitrates</a:t>
            </a:r>
            <a:r>
              <a:rPr lang="fr-FR" sz="1600" dirty="0">
                <a:solidFill>
                  <a:srgbClr val="111111"/>
                </a:solidFill>
                <a:latin typeface="+mj-lt"/>
              </a:rPr>
              <a:t>, </a:t>
            </a:r>
            <a:r>
              <a:rPr lang="fr-FR" sz="1600" dirty="0">
                <a:solidFill>
                  <a:srgbClr val="FF0000"/>
                </a:solidFill>
                <a:latin typeface="+mj-lt"/>
              </a:rPr>
              <a:t>les pesticides </a:t>
            </a:r>
            <a:r>
              <a:rPr lang="fr-FR" sz="1600" dirty="0">
                <a:solidFill>
                  <a:srgbClr val="111111"/>
                </a:solidFill>
                <a:latin typeface="+mj-lt"/>
              </a:rPr>
              <a:t>et les </a:t>
            </a:r>
            <a:r>
              <a:rPr lang="fr-FR" sz="1600" dirty="0">
                <a:solidFill>
                  <a:srgbClr val="FF0000"/>
                </a:solidFill>
                <a:latin typeface="+mj-lt"/>
              </a:rPr>
              <a:t>phosphates</a:t>
            </a:r>
            <a:r>
              <a:rPr lang="fr-FR" sz="1600" dirty="0">
                <a:solidFill>
                  <a:srgbClr val="111111"/>
                </a:solidFill>
                <a:latin typeface="+mj-lt"/>
              </a:rPr>
              <a:t>, favorisent la </a:t>
            </a:r>
            <a:r>
              <a:rPr lang="fr-FR" sz="1600" b="1" dirty="0">
                <a:solidFill>
                  <a:srgbClr val="111111"/>
                </a:solidFill>
                <a:latin typeface="+mj-lt"/>
              </a:rPr>
              <a:t>pollution des sols et des eaux</a:t>
            </a:r>
            <a:r>
              <a:rPr lang="fr-FR" sz="1600" dirty="0">
                <a:solidFill>
                  <a:srgbClr val="111111"/>
                </a:solidFill>
                <a:latin typeface="+mj-lt"/>
              </a:rPr>
              <a:t>, </a:t>
            </a:r>
            <a:r>
              <a:rPr lang="fr-FR" sz="1600" u="sng" dirty="0">
                <a:solidFill>
                  <a:srgbClr val="111111"/>
                </a:solidFill>
                <a:latin typeface="+mj-lt"/>
              </a:rPr>
              <a:t>menaçant</a:t>
            </a:r>
            <a:r>
              <a:rPr lang="fr-FR" sz="1600" dirty="0">
                <a:solidFill>
                  <a:srgbClr val="111111"/>
                </a:solidFill>
                <a:latin typeface="+mj-lt"/>
              </a:rPr>
              <a:t> </a:t>
            </a:r>
            <a:r>
              <a:rPr lang="fr-FR" sz="1600" b="1" dirty="0">
                <a:solidFill>
                  <a:srgbClr val="111111"/>
                </a:solidFill>
                <a:latin typeface="+mj-lt"/>
              </a:rPr>
              <a:t>la biodiversité </a:t>
            </a:r>
            <a:r>
              <a:rPr lang="fr-FR" sz="1600" dirty="0">
                <a:solidFill>
                  <a:srgbClr val="111111"/>
                </a:solidFill>
                <a:latin typeface="+mj-lt"/>
              </a:rPr>
              <a:t>et </a:t>
            </a:r>
            <a:r>
              <a:rPr lang="fr-FR" sz="1600" b="1" dirty="0">
                <a:solidFill>
                  <a:srgbClr val="111111"/>
                </a:solidFill>
                <a:latin typeface="+mj-lt"/>
              </a:rPr>
              <a:t>les ressources en eau potable</a:t>
            </a:r>
            <a:r>
              <a:rPr lang="fr-FR" sz="1600" dirty="0">
                <a:solidFill>
                  <a:srgbClr val="111111"/>
                </a:solidFill>
                <a:latin typeface="+mj-lt"/>
              </a:rPr>
              <a:t>. Néanmoins, </a:t>
            </a:r>
            <a:r>
              <a:rPr lang="fr-FR" sz="1600" dirty="0">
                <a:solidFill>
                  <a:srgbClr val="00B050"/>
                </a:solidFill>
                <a:latin typeface="+mj-lt"/>
              </a:rPr>
              <a:t>des solutions</a:t>
            </a:r>
            <a:r>
              <a:rPr lang="fr-FR" sz="1600" dirty="0">
                <a:solidFill>
                  <a:srgbClr val="111111"/>
                </a:solidFill>
                <a:latin typeface="+mj-lt"/>
              </a:rPr>
              <a:t> existent pour atténuer ces impacts, comme </a:t>
            </a:r>
            <a:r>
              <a:rPr lang="fr-FR" sz="1600" dirty="0">
                <a:solidFill>
                  <a:srgbClr val="00B050"/>
                </a:solidFill>
                <a:latin typeface="+mj-lt"/>
              </a:rPr>
              <a:t>l'adoption de pratiques agricoles</a:t>
            </a:r>
            <a:r>
              <a:rPr lang="fr-FR" sz="1600" dirty="0">
                <a:solidFill>
                  <a:srgbClr val="111111"/>
                </a:solidFill>
                <a:latin typeface="+mj-lt"/>
              </a:rPr>
              <a:t> plus </a:t>
            </a:r>
            <a:r>
              <a:rPr lang="fr-FR" sz="1600" b="1" dirty="0">
                <a:solidFill>
                  <a:srgbClr val="111111"/>
                </a:solidFill>
                <a:latin typeface="+mj-lt"/>
              </a:rPr>
              <a:t>durables</a:t>
            </a:r>
            <a:r>
              <a:rPr lang="fr-FR" sz="1600" dirty="0">
                <a:solidFill>
                  <a:srgbClr val="111111"/>
                </a:solidFill>
                <a:latin typeface="+mj-lt"/>
              </a:rPr>
              <a:t> et la mise en place </a:t>
            </a:r>
            <a:r>
              <a:rPr lang="fr-FR" sz="1600" dirty="0">
                <a:solidFill>
                  <a:srgbClr val="00B050"/>
                </a:solidFill>
                <a:latin typeface="+mj-lt"/>
              </a:rPr>
              <a:t>de systèmes de gestion intégrée des ressources</a:t>
            </a:r>
            <a:r>
              <a:rPr lang="fr-FR" sz="1600" dirty="0">
                <a:solidFill>
                  <a:srgbClr val="111111"/>
                </a:solidFill>
                <a:latin typeface="+mj-lt"/>
              </a:rPr>
              <a:t>.</a:t>
            </a:r>
          </a:p>
          <a:p>
            <a:pPr marL="158750" indent="0">
              <a:lnSpc>
                <a:spcPct val="150000"/>
              </a:lnSpc>
              <a:buNone/>
            </a:pPr>
            <a:endParaRPr lang="fr-FR" sz="1600" dirty="0">
              <a:solidFill>
                <a:srgbClr val="111111"/>
              </a:solidFill>
              <a:latin typeface="+mj-lt"/>
            </a:endParaRPr>
          </a:p>
          <a:p>
            <a:pPr marL="158750" indent="0">
              <a:lnSpc>
                <a:spcPct val="150000"/>
              </a:lnSpc>
              <a:buNone/>
            </a:pPr>
            <a:r>
              <a:rPr lang="fr-FR" sz="1600" dirty="0">
                <a:solidFill>
                  <a:srgbClr val="111111"/>
                </a:solidFill>
                <a:latin typeface="+mj-lt"/>
              </a:rPr>
              <a:t>Les efforts doivent cibler la sensibilisation des agriculteurs, la réduction des intrants, et l'adaptation des pratiques aux sols et aux conditions climatiques. À long terme, une agriculture respectueuse de l'environnement est essentielle pour préserver les ressources naturelles et assurer une production alimentaire durable.</a:t>
            </a:r>
          </a:p>
        </p:txBody>
      </p:sp>
      <p:sp>
        <p:nvSpPr>
          <p:cNvPr id="2" name="Rectangle 1"/>
          <p:cNvSpPr/>
          <p:nvPr/>
        </p:nvSpPr>
        <p:spPr>
          <a:xfrm>
            <a:off x="7348654" y="4170556"/>
            <a:ext cx="1312746" cy="724829"/>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48/49</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41853" y="402151"/>
            <a:ext cx="5741469" cy="26056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sz="5700" dirty="0">
                <a:latin typeface="+mj-lt"/>
              </a:rPr>
              <a:t>Merci pour votre attention</a:t>
            </a:r>
          </a:p>
        </p:txBody>
      </p:sp>
      <p:sp>
        <p:nvSpPr>
          <p:cNvPr id="2" name="Rectangle 1"/>
          <p:cNvSpPr/>
          <p:nvPr/>
        </p:nvSpPr>
        <p:spPr>
          <a:xfrm>
            <a:off x="1452709" y="2373034"/>
            <a:ext cx="2476522" cy="9155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56"/>
          <p:cNvSpPr txBox="1">
            <a:spLocks noGrp="1"/>
          </p:cNvSpPr>
          <p:nvPr>
            <p:ph type="body" idx="1"/>
          </p:nvPr>
        </p:nvSpPr>
        <p:spPr>
          <a:xfrm>
            <a:off x="114300" y="447040"/>
            <a:ext cx="4989830" cy="3951605"/>
          </a:xfrm>
          <a:prstGeom prst="rect">
            <a:avLst/>
          </a:prstGeom>
          <a:ln w="38100">
            <a:solidFill>
              <a:schemeClr val="tx1"/>
            </a:solidFill>
            <a:prstDash val="solid"/>
          </a:ln>
        </p:spPr>
        <p:txBody>
          <a:bodyPr spcFirstLastPara="1" wrap="square" lIns="90000" tIns="91425" rIns="90000" bIns="91425" anchor="t" anchorCtr="0">
            <a:noAutofit/>
          </a:bodyPr>
          <a:lstStyle/>
          <a:p>
            <a:pPr marL="139700" lvl="0" indent="0" algn="l" rtl="0">
              <a:lnSpc>
                <a:spcPct val="150000"/>
              </a:lnSpc>
              <a:spcBef>
                <a:spcPts val="0"/>
              </a:spcBef>
              <a:spcAft>
                <a:spcPts val="0"/>
              </a:spcAft>
              <a:buSzPts val="1400"/>
              <a:buNone/>
            </a:pPr>
            <a:r>
              <a:rPr lang="fr-FR" altLang="en-US" sz="2000" dirty="0">
                <a:latin typeface="Times New Roman" panose="02020603050405020304" charset="0"/>
                <a:cs typeface="Times New Roman" panose="02020603050405020304" charset="0"/>
                <a:sym typeface="+mn-ea"/>
              </a:rPr>
              <a:t>Les rejets polluants agricoles sont </a:t>
            </a:r>
            <a:r>
              <a:rPr lang="fr-FR" altLang="en-US" sz="2000" b="1" dirty="0">
                <a:latin typeface="Times New Roman" panose="02020603050405020304" charset="0"/>
                <a:cs typeface="Times New Roman" panose="02020603050405020304" charset="0"/>
                <a:sym typeface="+mn-ea"/>
              </a:rPr>
              <a:t>un problème environnemental crucial</a:t>
            </a:r>
            <a:r>
              <a:rPr lang="fr-FR" altLang="en-US" sz="2000" dirty="0">
                <a:latin typeface="Times New Roman" panose="02020603050405020304" charset="0"/>
                <a:cs typeface="Times New Roman" panose="02020603050405020304" charset="0"/>
                <a:sym typeface="+mn-ea"/>
              </a:rPr>
              <a:t> . Ils représentent  une des principales sources de dégradation de l'environnement, en particulier des écosystèmes aquatiques et de la qualité de l'air. Ces rejets proviennent principalement des activités agricoles.</a:t>
            </a:r>
          </a:p>
        </p:txBody>
      </p:sp>
      <p:pic>
        <p:nvPicPr>
          <p:cNvPr id="5" name="Image 4" descr="envi"/>
          <p:cNvPicPr>
            <a:picLocks noChangeAspect="1"/>
          </p:cNvPicPr>
          <p:nvPr/>
        </p:nvPicPr>
        <p:blipFill>
          <a:blip r:embed="rId3"/>
          <a:stretch>
            <a:fillRect/>
          </a:stretch>
        </p:blipFill>
        <p:spPr>
          <a:xfrm>
            <a:off x="5292090" y="1131570"/>
            <a:ext cx="3822065" cy="2548255"/>
          </a:xfrm>
          <a:prstGeom prst="rect">
            <a:avLst/>
          </a:prstGeom>
        </p:spPr>
      </p:pic>
      <p:sp>
        <p:nvSpPr>
          <p:cNvPr id="2" name="Rectangle 1"/>
          <p:cNvSpPr/>
          <p:nvPr/>
        </p:nvSpPr>
        <p:spPr>
          <a:xfrm>
            <a:off x="7801409" y="4362915"/>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4/49</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41">
                                            <p:bg/>
                                          </p:spTgt>
                                        </p:tgtEl>
                                        <p:attrNameLst>
                                          <p:attrName>style.visibility</p:attrName>
                                        </p:attrNameLst>
                                      </p:cBhvr>
                                      <p:to>
                                        <p:strVal val="visible"/>
                                      </p:to>
                                    </p:set>
                                    <p:anim calcmode="lin" valueType="num">
                                      <p:cBhvr>
                                        <p:cTn id="7" dur="1000" fill="hold"/>
                                        <p:tgtEl>
                                          <p:spTgt spid="941">
                                            <p:bg/>
                                          </p:spTgt>
                                        </p:tgtEl>
                                        <p:attrNameLst>
                                          <p:attrName>ppt_w</p:attrName>
                                        </p:attrNameLst>
                                      </p:cBhvr>
                                      <p:tavLst>
                                        <p:tav tm="0">
                                          <p:val>
                                            <p:strVal val="#ppt_w*0.70"/>
                                          </p:val>
                                        </p:tav>
                                        <p:tav tm="100000">
                                          <p:val>
                                            <p:strVal val="#ppt_w"/>
                                          </p:val>
                                        </p:tav>
                                      </p:tavLst>
                                    </p:anim>
                                    <p:anim calcmode="lin" valueType="num">
                                      <p:cBhvr>
                                        <p:cTn id="8" dur="1000" fill="hold"/>
                                        <p:tgtEl>
                                          <p:spTgt spid="941">
                                            <p:bg/>
                                          </p:spTgt>
                                        </p:tgtEl>
                                        <p:attrNameLst>
                                          <p:attrName>ppt_h</p:attrName>
                                        </p:attrNameLst>
                                      </p:cBhvr>
                                      <p:tavLst>
                                        <p:tav tm="0">
                                          <p:val>
                                            <p:strVal val="#ppt_h"/>
                                          </p:val>
                                        </p:tav>
                                        <p:tav tm="100000">
                                          <p:val>
                                            <p:strVal val="#ppt_h"/>
                                          </p:val>
                                        </p:tav>
                                      </p:tavLst>
                                    </p:anim>
                                    <p:animEffect transition="in" filter="fade">
                                      <p:cBhvr>
                                        <p:cTn id="9" dur="1000"/>
                                        <p:tgtEl>
                                          <p:spTgt spid="941">
                                            <p:bg/>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41">
                                            <p:txEl>
                                              <p:pRg st="0" end="0"/>
                                            </p:txEl>
                                          </p:spTgt>
                                        </p:tgtEl>
                                        <p:attrNameLst>
                                          <p:attrName>style.visibility</p:attrName>
                                        </p:attrNameLst>
                                      </p:cBhvr>
                                      <p:to>
                                        <p:strVal val="visible"/>
                                      </p:to>
                                    </p:set>
                                    <p:anim calcmode="lin" valueType="num">
                                      <p:cBhvr>
                                        <p:cTn id="14" dur="1000" fill="hold"/>
                                        <p:tgtEl>
                                          <p:spTgt spid="941">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941">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94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 grpId="0" build="p" animBg="1"/>
      <p:bldP spid="941"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572135" y="1470025"/>
            <a:ext cx="3189605" cy="21189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altLang="en-GB"/>
              <a:t>     02</a:t>
            </a:r>
            <a:br>
              <a:rPr lang="fr-FR" altLang="en-GB"/>
            </a:br>
            <a:br>
              <a:rPr lang="fr-FR" altLang="en-GB"/>
            </a:br>
            <a:r>
              <a:rPr lang="fr-FR" altLang="en-GB"/>
              <a:t>définition</a:t>
            </a:r>
          </a:p>
        </p:txBody>
      </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5/49</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56"/>
          <p:cNvSpPr txBox="1">
            <a:spLocks noGrp="1"/>
          </p:cNvSpPr>
          <p:nvPr>
            <p:ph type="body" idx="1"/>
          </p:nvPr>
        </p:nvSpPr>
        <p:spPr>
          <a:xfrm>
            <a:off x="1331595" y="843915"/>
            <a:ext cx="6539230" cy="3097530"/>
          </a:xfrm>
          <a:prstGeom prst="rect">
            <a:avLst/>
          </a:prstGeom>
          <a:ln w="38100">
            <a:solidFill>
              <a:schemeClr val="tx1"/>
            </a:solidFill>
            <a:prstDash val="solid"/>
          </a:ln>
        </p:spPr>
        <p:txBody>
          <a:bodyPr spcFirstLastPara="1" wrap="square" lIns="90000" tIns="91425" rIns="90000" bIns="91425" anchor="t" anchorCtr="0">
            <a:noAutofit/>
          </a:bodyPr>
          <a:lstStyle/>
          <a:p>
            <a:pPr marL="139700" lvl="0" indent="0" algn="l" rtl="0">
              <a:lnSpc>
                <a:spcPct val="150000"/>
              </a:lnSpc>
              <a:spcBef>
                <a:spcPts val="0"/>
              </a:spcBef>
              <a:spcAft>
                <a:spcPts val="0"/>
              </a:spcAft>
              <a:buSzPts val="1400"/>
              <a:buNone/>
            </a:pPr>
            <a:r>
              <a:rPr lang="en-GB" sz="2000">
                <a:latin typeface="Times New Roman" panose="02020603050405020304" charset="0"/>
                <a:cs typeface="Times New Roman" panose="02020603050405020304" charset="0"/>
              </a:rPr>
              <a:t>Les rejets polluants agricoles désignent l'ensemble des substances, solides, liquides ou gazeuses, émises par les activités agricoles et qui, lorsqu'elles sont libérées dans l'environnement, peuvent avoir des effets néfastes sur les écosystèmes et la santé humaine. </a:t>
            </a:r>
            <a:endParaRPr lang="fr-FR" altLang="en-GB" sz="2000">
              <a:latin typeface="Times New Roman" panose="02020603050405020304" charset="0"/>
              <a:cs typeface="Times New Roman" panose="02020603050405020304" charset="0"/>
            </a:endParaRPr>
          </a:p>
        </p:txBody>
      </p:sp>
      <p:sp>
        <p:nvSpPr>
          <p:cNvPr id="2" name="Rectangle 1"/>
          <p:cNvSpPr/>
          <p:nvPr/>
        </p:nvSpPr>
        <p:spPr>
          <a:xfrm>
            <a:off x="7831254" y="4418671"/>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6/49</a:t>
            </a: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96;p55"/>
          <p:cNvSpPr txBox="1">
            <a:spLocks noGrp="1"/>
          </p:cNvSpPr>
          <p:nvPr>
            <p:ph type="title"/>
          </p:nvPr>
        </p:nvSpPr>
        <p:spPr>
          <a:xfrm>
            <a:off x="572135" y="1470025"/>
            <a:ext cx="3189605" cy="21189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     03</a:t>
            </a:r>
            <a:br>
              <a:rPr lang="fr-FR" altLang="en-GB"/>
            </a:br>
            <a:br>
              <a:rPr lang="fr-FR" altLang="en-GB"/>
            </a:br>
            <a:r>
              <a:rPr lang="fr-FR" altLang="en-GB"/>
              <a:t>    Types des rejets </a:t>
            </a:r>
          </a:p>
        </p:txBody>
      </p:sp>
      <p:sp>
        <p:nvSpPr>
          <p:cNvPr id="2" name="Rectangle 1"/>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7/49</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fade">
                                      <p:cBhvr>
                                        <p:cTn id="7" dur="1500"/>
                                        <p:tgtEl>
                                          <p:spTgt spid="89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914"/>
                                        </p:tgtEl>
                                        <p:attrNameLst>
                                          <p:attrName>style.visibility</p:attrName>
                                        </p:attrNameLst>
                                      </p:cBhvr>
                                      <p:to>
                                        <p:strVal val="visible"/>
                                      </p:to>
                                    </p:set>
                                    <p:animEffect transition="in" filter="fade">
                                      <p:cBhvr>
                                        <p:cTn id="11" dur="1"/>
                                        <p:tgtEl>
                                          <p:spTgt spid="914"/>
                                        </p:tgtEl>
                                      </p:cBhvr>
                                    </p:animEffect>
                                  </p:childTnLst>
                                </p:cTn>
                              </p:par>
                            </p:childTnLst>
                          </p:cTn>
                        </p:par>
                        <p:par>
                          <p:cTn id="12" fill="hold">
                            <p:stCondLst>
                              <p:cond delay="1500"/>
                            </p:stCondLst>
                            <p:childTnLst>
                              <p:par>
                                <p:cTn id="13" presetID="8" presetClass="emph" presetSubtype="0" fill="hold" nodeType="afterEffect">
                                  <p:stCondLst>
                                    <p:cond delay="0"/>
                                  </p:stCondLst>
                                  <p:childTnLst>
                                    <p:animRot by="-21600000">
                                      <p:cBhvr>
                                        <p:cTn id="14" dur="1500" fill="hold"/>
                                        <p:tgtEl>
                                          <p:spTgt spid="914"/>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5" name="Google Shape;2415;p64"/>
          <p:cNvGrpSpPr/>
          <p:nvPr/>
        </p:nvGrpSpPr>
        <p:grpSpPr>
          <a:xfrm rot="1323687" flipH="1">
            <a:off x="-1662194" y="3429813"/>
            <a:ext cx="3092602" cy="2444470"/>
            <a:chOff x="2928088" y="3567589"/>
            <a:chExt cx="3274576" cy="2847918"/>
          </a:xfrm>
        </p:grpSpPr>
        <p:pic>
          <p:nvPicPr>
            <p:cNvPr id="2416" name="Google Shape;2416;p64"/>
            <p:cNvPicPr preferRelativeResize="0"/>
            <p:nvPr/>
          </p:nvPicPr>
          <p:blipFill rotWithShape="1">
            <a:blip r:embed="rId2"/>
            <a:srcRect l="39486" t="29228" r="35708" b="26202"/>
            <a:stretch>
              <a:fillRect/>
            </a:stretch>
          </p:blipFill>
          <p:spPr>
            <a:xfrm rot="-5436219">
              <a:off x="4505057" y="4068830"/>
              <a:ext cx="1679805" cy="1697806"/>
            </a:xfrm>
            <a:prstGeom prst="rect">
              <a:avLst/>
            </a:prstGeom>
            <a:noFill/>
            <a:ln>
              <a:noFill/>
            </a:ln>
          </p:spPr>
        </p:pic>
        <p:pic>
          <p:nvPicPr>
            <p:cNvPr id="2417" name="Google Shape;2417;p64"/>
            <p:cNvPicPr preferRelativeResize="0"/>
            <p:nvPr/>
          </p:nvPicPr>
          <p:blipFill rotWithShape="1">
            <a:blip r:embed="rId3"/>
            <a:srcRect l="33270" t="11201" r="31930" b="28411"/>
            <a:stretch>
              <a:fillRect/>
            </a:stretch>
          </p:blipFill>
          <p:spPr>
            <a:xfrm rot="337043">
              <a:off x="3048930" y="3691688"/>
              <a:ext cx="2663162" cy="2599719"/>
            </a:xfrm>
            <a:prstGeom prst="rect">
              <a:avLst/>
            </a:prstGeom>
            <a:noFill/>
            <a:ln>
              <a:noFill/>
            </a:ln>
          </p:spPr>
        </p:pic>
      </p:grpSp>
      <p:pic>
        <p:nvPicPr>
          <p:cNvPr id="2418" name="Google Shape;2418;p64"/>
          <p:cNvPicPr preferRelativeResize="0"/>
          <p:nvPr/>
        </p:nvPicPr>
        <p:blipFill rotWithShape="1">
          <a:blip r:embed="rId4"/>
          <a:srcRect l="34841" t="12748" r="28186" b="30313"/>
          <a:stretch>
            <a:fillRect/>
          </a:stretch>
        </p:blipFill>
        <p:spPr>
          <a:xfrm rot="-8548510" flipH="1">
            <a:off x="7819618" y="4295431"/>
            <a:ext cx="1334681" cy="1186284"/>
          </a:xfrm>
          <a:prstGeom prst="rect">
            <a:avLst/>
          </a:prstGeom>
          <a:noFill/>
          <a:ln>
            <a:noFill/>
          </a:ln>
        </p:spPr>
      </p:pic>
      <p:sp>
        <p:nvSpPr>
          <p:cNvPr id="2" name="Zone de texte 1"/>
          <p:cNvSpPr txBox="1"/>
          <p:nvPr/>
        </p:nvSpPr>
        <p:spPr>
          <a:xfrm>
            <a:off x="769434" y="769918"/>
            <a:ext cx="9043639" cy="887095"/>
          </a:xfrm>
          <a:prstGeom prst="rect">
            <a:avLst/>
          </a:prstGeom>
          <a:noFill/>
        </p:spPr>
        <p:txBody>
          <a:bodyPr wrap="square" rtlCol="0">
            <a:noAutofit/>
          </a:bodyPr>
          <a:lstStyle/>
          <a:p>
            <a:pPr marL="342900" indent="-342900">
              <a:buFont typeface="Wingdings" panose="05000000000000000000" pitchFamily="2" charset="2"/>
              <a:buChar char="v"/>
            </a:pPr>
            <a:r>
              <a:rPr lang="fr-FR" altLang="en-US" sz="2500" b="1" dirty="0">
                <a:ln w="0"/>
                <a:solidFill>
                  <a:srgbClr val="002060"/>
                </a:solidFill>
              </a:rPr>
              <a:t>Type 1 :</a:t>
            </a:r>
            <a:r>
              <a:rPr lang="fr-FR" altLang="en-US" sz="2500" b="1" dirty="0">
                <a:ln w="0"/>
                <a:solidFill>
                  <a:srgbClr val="0070C0"/>
                </a:solidFill>
              </a:rPr>
              <a:t>Les produits phytosanitaires</a:t>
            </a:r>
          </a:p>
        </p:txBody>
      </p:sp>
      <p:sp>
        <p:nvSpPr>
          <p:cNvPr id="6" name="Rectangle 5"/>
          <p:cNvSpPr/>
          <p:nvPr/>
        </p:nvSpPr>
        <p:spPr>
          <a:xfrm>
            <a:off x="7348654" y="4170556"/>
            <a:ext cx="1312746" cy="724829"/>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8/49</a:t>
            </a:r>
          </a:p>
        </p:txBody>
      </p:sp>
      <p:sp>
        <p:nvSpPr>
          <p:cNvPr id="7" name="Zone de texte 1"/>
          <p:cNvSpPr txBox="1"/>
          <p:nvPr/>
        </p:nvSpPr>
        <p:spPr>
          <a:xfrm>
            <a:off x="769434" y="1851951"/>
            <a:ext cx="9043639" cy="887095"/>
          </a:xfrm>
          <a:prstGeom prst="rect">
            <a:avLst/>
          </a:prstGeom>
          <a:noFill/>
        </p:spPr>
        <p:txBody>
          <a:bodyPr wrap="square" rtlCol="0">
            <a:noAutofit/>
          </a:bodyPr>
          <a:lstStyle/>
          <a:p>
            <a:pPr marL="342900" indent="-342900">
              <a:buFont typeface="Wingdings" panose="05000000000000000000" pitchFamily="2" charset="2"/>
              <a:buChar char="v"/>
            </a:pPr>
            <a:r>
              <a:rPr lang="fr-FR" altLang="en-US" sz="2500" b="1" dirty="0">
                <a:ln w="0"/>
                <a:solidFill>
                  <a:srgbClr val="002060"/>
                </a:solidFill>
              </a:rPr>
              <a:t>Type 2 :</a:t>
            </a:r>
            <a:r>
              <a:rPr lang="fr-FR" altLang="en-US" sz="2500" b="1" dirty="0">
                <a:ln w="0"/>
                <a:solidFill>
                  <a:srgbClr val="0070C0"/>
                </a:solidFill>
              </a:rPr>
              <a:t> Dynamique sédimentaires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2"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P spid="7" grpId="1"/>
      <p:bldP spid="7" grpId="2"/>
    </p:bldLst>
  </p:timing>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7FD8F3F6F4E94CBDE649DE930B1BC9" ma:contentTypeVersion="1" ma:contentTypeDescription="Create a new document." ma:contentTypeScope="" ma:versionID="f0fa1a9362fef924e55dbc096e467817">
  <xsd:schema xmlns:xsd="http://www.w3.org/2001/XMLSchema" xmlns:xs="http://www.w3.org/2001/XMLSchema" xmlns:p="http://schemas.microsoft.com/office/2006/metadata/properties" xmlns:ns3="89eed61e-40f1-49fb-bf98-0726aff2ad6c" targetNamespace="http://schemas.microsoft.com/office/2006/metadata/properties" ma:root="true" ma:fieldsID="d61f2847415d062311e27f82acf458f0" ns3:_="">
    <xsd:import namespace="89eed61e-40f1-49fb-bf98-0726aff2ad6c"/>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eed61e-40f1-49fb-bf98-0726aff2ad6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FA9CD1-3339-4621-B9B5-BF7D3E030BFA}">
  <ds:schemaRefs/>
</ds:datastoreItem>
</file>

<file path=customXml/itemProps2.xml><?xml version="1.0" encoding="utf-8"?>
<ds:datastoreItem xmlns:ds="http://schemas.openxmlformats.org/officeDocument/2006/customXml" ds:itemID="{35FA97DE-84AB-4299-9295-1ABF9E117A27}">
  <ds:schemaRefs/>
</ds:datastoreItem>
</file>

<file path=customXml/itemProps3.xml><?xml version="1.0" encoding="utf-8"?>
<ds:datastoreItem xmlns:ds="http://schemas.openxmlformats.org/officeDocument/2006/customXml" ds:itemID="{0E193981-6755-4EC9-8662-14777CDC124A}">
  <ds:schemaRefs/>
</ds:datastoreItem>
</file>

<file path=docProps/app.xml><?xml version="1.0" encoding="utf-8"?>
<Properties xmlns="http://schemas.openxmlformats.org/officeDocument/2006/extended-properties" xmlns:vt="http://schemas.openxmlformats.org/officeDocument/2006/docPropsVTypes">
  <TotalTime>3</TotalTime>
  <Words>1869</Words>
  <Application>Microsoft Office PowerPoint</Application>
  <PresentationFormat>Affichage à l'écran (16:9)</PresentationFormat>
  <Paragraphs>168</Paragraphs>
  <Slides>48</Slides>
  <Notes>15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48</vt:i4>
      </vt:variant>
    </vt:vector>
  </HeadingPairs>
  <TitlesOfParts>
    <vt:vector size="56" baseType="lpstr">
      <vt:lpstr>Wingdings</vt:lpstr>
      <vt:lpstr>Arial</vt:lpstr>
      <vt:lpstr>Open Sans</vt:lpstr>
      <vt:lpstr>Times New Roman</vt:lpstr>
      <vt:lpstr>Archivo Black</vt:lpstr>
      <vt:lpstr>Montserrat Medium</vt:lpstr>
      <vt:lpstr>Oswald</vt:lpstr>
      <vt:lpstr>Environmental Consulting by Slidesgo</vt:lpstr>
      <vt:lpstr>les rejets polluants agricoles</vt:lpstr>
      <vt:lpstr>Plan</vt:lpstr>
      <vt:lpstr>Problématique</vt:lpstr>
      <vt:lpstr>01</vt:lpstr>
      <vt:lpstr>Présentation PowerPoint</vt:lpstr>
      <vt:lpstr>     02  définition</vt:lpstr>
      <vt:lpstr>Présentation PowerPoint</vt:lpstr>
      <vt:lpstr>     03      Types des rejets </vt:lpstr>
      <vt:lpstr>Présentation PowerPoint</vt:lpstr>
      <vt:lpstr>Présentation PowerPoint</vt:lpstr>
      <vt:lpstr>  Type 1 :Produits phytosanitaires </vt:lpstr>
      <vt:lpstr>Produits chimiques </vt:lpstr>
      <vt:lpstr>CONTENTS OF THIS TEMPLATE </vt:lpstr>
      <vt:lpstr>Présentation PowerPoint</vt:lpstr>
      <vt:lpstr>Présentation PowerPoint</vt:lpstr>
      <vt:lpstr>rejets biologiques</vt:lpstr>
      <vt:lpstr>Présentation PowerPoint</vt:lpstr>
      <vt:lpstr>Présentation PowerPoint</vt:lpstr>
      <vt:lpstr>Type 2: Dynamique sédimentaire </vt:lpstr>
      <vt:lpstr>Présentation PowerPoint</vt:lpstr>
      <vt:lpstr>Présentation PowerPoint</vt:lpstr>
      <vt:lpstr>     04 Sources et mécanismes de pollution    </vt:lpstr>
      <vt:lpstr>Présentation PowerPoint</vt:lpstr>
      <vt:lpstr>Présentation PowerPoint</vt:lpstr>
      <vt:lpstr>Présentation PowerPoint</vt:lpstr>
      <vt:lpstr>Présentation PowerPoint</vt:lpstr>
      <vt:lpstr>     05 Impacts environnementaux    </vt:lpstr>
      <vt:lpstr>Présentation PowerPoint</vt:lpstr>
      <vt:lpstr>Les rejets polluants agricoles, tels que les nitrates, phosphates et pesticides, s'infiltrent dans les nappes phréatiques ou sont transportés vers les cours d'eau, dégradant la qualité de l'eau. Cela rend certaines sources impropres à la consommation et peut affecter la santé humaine dans les régions agricoles intensives à cause de la contamination par les nitrates.</vt:lpstr>
      <vt:lpstr>Présentation PowerPoint</vt:lpstr>
      <vt:lpstr> L'excès de nitrates et phosphates issus des engrais favorise une prolifération excessive d'algues, un phénomène appelé *eutrophisation*. Cela réduit l'oxygène dissous dans l'eau, entraînant la mort de nombreuses espèces aquatiques. Ce déséquilibre crée des "zones mortes" et perturbe l'écosystème aquatique.</vt:lpstr>
      <vt:lpstr>Présentation PowerPoint</vt:lpstr>
      <vt:lpstr>  Perte de fertilité des sols : L'usage intensif d'engrais et de produits chimiques diminue la fertilité du sol à long terme et augmente la dépendance aux intrants pour maintenir les rendements.  Érosion et désertification : Le labour excessif et une mauvaise gestion de l'irrigation provoquent l'érosion des sols, pouvant mener à la désertification et à une perte de productivité des terres agricoles.</vt:lpstr>
      <vt:lpstr>Présentation PowerPoint</vt:lpstr>
      <vt:lpstr>Présentation PowerPoint</vt:lpstr>
      <vt:lpstr>Perturbation des écosystèmes aquatiques et terrestres : Les rejets polluants agricoles altèrent les cycles naturels de reproduction et d'alimentation des écosystèmes aquatiques. Sur terre, les pesticides et engrais modifient les sols, perturbant la flore et la faune locales, déséquilibrant les chaînes alimentaires.  Réduction de la diversité des espèces : La pollution agricole réduit la biodiversité, en tuant des espèces bénéfiques comme les pollinisateurs et prédateurs naturels. Les écosystèmes aquatiques affectés par la pollution et l'eutrophisation perdent des espèces sensibles, diminuant la diversité biologique.</vt:lpstr>
      <vt:lpstr>     06  Solutions et Bonnes Pratiques Agricoles    </vt:lpstr>
      <vt:lpstr>Présentation PowerPoint</vt:lpstr>
      <vt:lpstr>Présentation PowerPoint</vt:lpstr>
      <vt:lpstr>Présentation PowerPoint</vt:lpstr>
      <vt:lpstr>Présentation PowerPoint</vt:lpstr>
      <vt:lpstr>07   Etude de cas  (La France)    </vt:lpstr>
      <vt:lpstr>Présentation PowerPoint</vt:lpstr>
      <vt:lpstr>Présentation PowerPoint</vt:lpstr>
      <vt:lpstr>-Réduction des apports d’intrants. -Mise en place de zones tampons (haies, bandes enherbées) autour des cours d’eau pour   limiter le ruissellement. - Gestion raisonnée de la fertilisation. - Développement de la dénitrification, notamment dans les sols saturés d’eau (marais). - Réduction de l’usage des produits phytosanitaires. - Adoption de pratiques agricoles plus respectueuses de l’environnement. - Efficacité des pratiques dépendante de plusieurs facteurs (type de sol, climat, pratiques locales). </vt:lpstr>
      <vt:lpstr>08   conclusion       </vt:lpstr>
      <vt:lpstr>Présentation PowerPoint</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rejets polluants agricoles</dc:title>
  <dc:creator>ahmed hamdi</dc:creator>
  <cp:lastModifiedBy>hamdiahmed</cp:lastModifiedBy>
  <cp:revision>57</cp:revision>
  <dcterms:created xsi:type="dcterms:W3CDTF">2024-09-06T20:13:00Z</dcterms:created>
  <dcterms:modified xsi:type="dcterms:W3CDTF">2025-06-28T16:20:05Z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0CE8F9F81E76433F91C36950E7AB794E_13</vt:lpwstr>
  </property>
  <property fmtid="{D5CDD505-2E9C-101B-9397-08002B2CF9AE}" pid="3" name="KSOProductBuildVer">
    <vt:lpwstr>1036-12.2.0.18283</vt:lpwstr>
  </property>
  <property fmtid="{D5CDD505-2E9C-101B-9397-08002B2CF9AE}" pid="4" name="ContentTypeId">
    <vt:lpwstr>0x010100327FD8F3F6F4E94CBDE649DE930B1BC9</vt:lpwstr>
  </property>
</Properties>
</file>